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7" r:id="rId2"/>
    <p:sldId id="259" r:id="rId3"/>
    <p:sldId id="372" r:id="rId4"/>
    <p:sldId id="371" r:id="rId5"/>
    <p:sldId id="374" r:id="rId6"/>
    <p:sldId id="291" r:id="rId7"/>
    <p:sldId id="390" r:id="rId8"/>
    <p:sldId id="352" r:id="rId9"/>
    <p:sldId id="375" r:id="rId10"/>
    <p:sldId id="351" r:id="rId11"/>
    <p:sldId id="377" r:id="rId12"/>
    <p:sldId id="380" r:id="rId13"/>
    <p:sldId id="382" r:id="rId14"/>
    <p:sldId id="381" r:id="rId15"/>
    <p:sldId id="383" r:id="rId16"/>
    <p:sldId id="385" r:id="rId17"/>
    <p:sldId id="386" r:id="rId18"/>
    <p:sldId id="387" r:id="rId19"/>
    <p:sldId id="388" r:id="rId20"/>
    <p:sldId id="355" r:id="rId21"/>
    <p:sldId id="394" r:id="rId22"/>
    <p:sldId id="393" r:id="rId23"/>
    <p:sldId id="395" r:id="rId24"/>
    <p:sldId id="396" r:id="rId25"/>
    <p:sldId id="401" r:id="rId26"/>
    <p:sldId id="402" r:id="rId27"/>
    <p:sldId id="403" r:id="rId28"/>
    <p:sldId id="389" r:id="rId29"/>
    <p:sldId id="391" r:id="rId30"/>
    <p:sldId id="368" r:id="rId31"/>
  </p:sldIdLst>
  <p:sldSz cx="12192000" cy="6858000"/>
  <p:notesSz cx="6858000" cy="9144000"/>
  <p:embeddedFontLst>
    <p:embeddedFont>
      <p:font typeface="Microsoft Yahei" panose="020B0503020204020204" pitchFamily="34" charset="-122"/>
      <p:regular r:id="rId34"/>
      <p:bold r:id="rId35"/>
    </p:embeddedFont>
    <p:embeddedFont>
      <p:font typeface="Helvetica Neue" panose="02000503000000020004" pitchFamily="2" charset="0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Black" panose="02000000000000000000" pitchFamily="2" charset="0"/>
      <p:regular r:id="rId45"/>
      <p:bold r:id="rId46"/>
      <p:boldItalic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  <p:embeddedFont>
      <p:font typeface="苹方 常规" panose="020B0300000000000000" pitchFamily="34" charset="-122"/>
      <p:regular r:id="rId52"/>
    </p:embeddedFont>
    <p:embeddedFont>
      <p:font typeface="思源黑体 CN Bold" panose="020B0800000000000000" pitchFamily="34" charset="-122"/>
      <p:bold r:id="rId53"/>
    </p:embeddedFont>
    <p:embeddedFont>
      <p:font typeface="思源黑体 CN Normal" panose="020B0400000000000000" pitchFamily="34" charset="-122"/>
      <p:regular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1E6"/>
    <a:srgbClr val="4F81BD"/>
    <a:srgbClr val="4D7BB2"/>
    <a:srgbClr val="A5300F"/>
    <a:srgbClr val="BC7F73"/>
    <a:srgbClr val="FDC5C2"/>
    <a:srgbClr val="FED1C6"/>
    <a:srgbClr val="FFFFFF"/>
    <a:srgbClr val="DEE1E5"/>
    <a:srgbClr val="0B2A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1" autoAdjust="0"/>
    <p:restoredTop sz="81496" autoAdjust="0"/>
  </p:normalViewPr>
  <p:slideViewPr>
    <p:cSldViewPr snapToGrid="0" showGuides="1">
      <p:cViewPr varScale="1">
        <p:scale>
          <a:sx n="75" d="100"/>
          <a:sy n="75" d="100"/>
        </p:scale>
        <p:origin x="60" y="12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2829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84AE4F8-8871-4F13-81B2-4D0167C7D4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A54D2E-FA54-4FC3-B3DB-E120EB54A7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9AF8D-0068-4977-8554-31AAD12DB1D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9F69F4-4FE2-4A8B-B419-8E71F883D7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048151-4B30-4FCF-B4FB-ED156B3400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1D422-2EBD-496E-A019-1B37D28B3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638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</a:lstStyle>
          <a:p>
            <a:fld id="{4CF9E074-0B9C-499B-823F-332BE5E0769D}" type="datetimeFigureOut">
              <a:rPr lang="zh-CN" altLang="en-US" smtClean="0"/>
              <a:pPr/>
              <a:t>2022/3/30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</a:lstStyle>
          <a:p>
            <a:fld id="{9000E0C4-7FBC-4B2A-BCA6-30AA2B91106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45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苹方 常规" panose="020B0300000000000000" pitchFamily="34" charset="-122"/>
        <a:ea typeface="苹方 常规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苹方 常规" panose="020B0300000000000000" pitchFamily="34" charset="-122"/>
        <a:ea typeface="苹方 常规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苹方 常规" panose="020B0300000000000000" pitchFamily="34" charset="-122"/>
        <a:ea typeface="苹方 常规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苹方 常规" panose="020B0300000000000000" pitchFamily="34" charset="-122"/>
        <a:ea typeface="苹方 常规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苹方 常规" panose="020B0300000000000000" pitchFamily="34" charset="-122"/>
        <a:ea typeface="苹方 常规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ARM&amp;spm=1001.2101.3001.702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85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96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把带下划线的字母从左到右连接就组成了 </a:t>
            </a:r>
            <a:r>
              <a:rPr lang="en-US" altLang="zh-CN" sz="1200" dirty="0"/>
              <a:t>RV32I </a:t>
            </a:r>
            <a:r>
              <a:rPr lang="zh-CN" altLang="en-US" sz="1200" dirty="0"/>
              <a:t>指令。花括号</a:t>
            </a:r>
            <a:r>
              <a:rPr lang="en-US" altLang="zh-CN" sz="1200" dirty="0"/>
              <a:t>{}</a:t>
            </a:r>
            <a:r>
              <a:rPr lang="zh-CN" altLang="en-US" sz="1200" dirty="0"/>
              <a:t>表示集合中垂直方向上的每个项目都是指令的不同变体。集合中的下划线</a:t>
            </a:r>
            <a:r>
              <a:rPr lang="en-US" altLang="zh-CN" sz="1200" dirty="0"/>
              <a:t>_</a:t>
            </a:r>
            <a:r>
              <a:rPr lang="zh-CN" altLang="en-US" sz="1200" dirty="0"/>
              <a:t>意味着不包含这个字母的也是一个指令名称。例如，左上角附近的符号表示以下六个指令：</a:t>
            </a:r>
            <a:r>
              <a:rPr lang="en-US" altLang="zh-CN" sz="1200" dirty="0"/>
              <a:t>and</a:t>
            </a:r>
            <a:r>
              <a:rPr lang="zh-CN" altLang="en-US" sz="1200" dirty="0"/>
              <a:t>，</a:t>
            </a:r>
            <a:r>
              <a:rPr lang="en-US" altLang="zh-CN" sz="1200" dirty="0"/>
              <a:t>or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xor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andi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ori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xori</a:t>
            </a:r>
            <a:r>
              <a:rPr lang="zh-CN" altLang="en-US" sz="1200" dirty="0"/>
              <a:t>。 </a:t>
            </a:r>
            <a:endParaRPr lang="en-US" altLang="zh-CN" sz="1200" kern="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34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222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651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把带下划线的字母从左到右连接就组成了 </a:t>
            </a:r>
            <a:r>
              <a:rPr lang="en-US" altLang="zh-CN" sz="1200" dirty="0"/>
              <a:t>RV32I </a:t>
            </a:r>
            <a:r>
              <a:rPr lang="zh-CN" altLang="en-US" sz="1200" dirty="0"/>
              <a:t>指令。花括号</a:t>
            </a:r>
            <a:r>
              <a:rPr lang="en-US" altLang="zh-CN" sz="1200" dirty="0"/>
              <a:t>{}</a:t>
            </a:r>
            <a:r>
              <a:rPr lang="zh-CN" altLang="en-US" sz="1200" dirty="0"/>
              <a:t>表示集合中垂直方向上的每个项目都是指令的不同变体。集合中的下划线</a:t>
            </a:r>
            <a:r>
              <a:rPr lang="en-US" altLang="zh-CN" sz="1200" dirty="0"/>
              <a:t>_</a:t>
            </a:r>
            <a:r>
              <a:rPr lang="zh-CN" altLang="en-US" sz="1200" dirty="0"/>
              <a:t>意味着不包含这个字母的也是一个指令名称。例如，左上角附近的符号表示以下六个指令：</a:t>
            </a:r>
            <a:r>
              <a:rPr lang="en-US" altLang="zh-CN" sz="1200" dirty="0"/>
              <a:t>and</a:t>
            </a:r>
            <a:r>
              <a:rPr lang="zh-CN" altLang="en-US" sz="1200" dirty="0"/>
              <a:t>，</a:t>
            </a:r>
            <a:r>
              <a:rPr lang="en-US" altLang="zh-CN" sz="1200" dirty="0"/>
              <a:t>or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xor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andi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ori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xori</a:t>
            </a:r>
            <a:r>
              <a:rPr lang="zh-CN" altLang="en-US" sz="1200" dirty="0"/>
              <a:t>。 </a:t>
            </a:r>
            <a:endParaRPr lang="en-US" altLang="zh-CN" sz="1200" kern="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156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在流水线中能够尽早尽快的读取通用寄存器组，往往是处理器流水线设计的期望之一，这样可以提高处理器性能和优化时序。这个看似简单的道理在很多现存的商用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架构中都难以实现，因为经过多年反复修改不断添加新指令后，其指令编码中的寄存器索引位置变得非常的凌乱，给译码器造成了负担。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72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876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关于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RISC-V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本身的特点还有很多，例如：简洁的存储器访问指令、高效的分支跳转指令、简洁的子程序调用、无条件码执行、无分支延迟槽（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Delay Slot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）、无零开销硬件循环（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Zero Overhead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HardwareLoop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）、简洁的运算指令、优雅的压缩指令子集、特权模式（机器模式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 Mode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；监督模式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 Mode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；用户模式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 Mode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）、矢量指令子集、自定义指令扩展等。我们就不在此一一赘述，感兴趣的小伙伴可以网上查找，也可以给我们留言讨论。下面我们以表格的形式将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RISC-V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设计时从其它指令集中所汲取的经验展示出一部分，供大家参考。</a:t>
            </a:r>
            <a:endParaRPr lang="en-US" altLang="zh-CN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266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295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03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031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00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开源技术作为全球科技产业发展的一大驱动力，在新兴领域倍受推崇，开源 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指令集架构尤为受到关注。目前，全球范围内已有部分国家根据自身需要布局卡位，支持 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架构芯片研究及生态构建。</a:t>
            </a:r>
            <a:endParaRPr lang="en-US" altLang="zh-CN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58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SIFIVE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公司是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RISC-V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指令集的行业先驱。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2015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年，伯克利研究团队又往前推进了一步，成立了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SiFive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初创公司，加速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RISC-V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的商业化进程。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SiFive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公司的定位和基于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Linux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开源社区的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RedHat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公司、基于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Spark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开源社区的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Databricks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公司一样，为用户提供高性能的处理器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核以及集成了外围部件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芯片。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2018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年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SIFIVE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推出了全球第一款运行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Linux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HIFIVE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开发板</a:t>
            </a:r>
            <a:endParaRPr lang="en-US" altLang="zh-CN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93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开源技术作为全球科技产业发展的一大驱动力，在新兴领域倍受推崇，开源 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指令集架构尤为受到关注。目前，全球范围内已有部分国家根据自身需要布局卡位，支持 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架构芯片研究及生态构建。</a:t>
            </a:r>
            <a:endParaRPr lang="en-US" altLang="zh-CN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90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RISC-V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中国的火热程度甚至超过美国，这背后也有地缘政治的原因。伴随着中美之间的贸易摩擦，科技冷战也开始打响。美国政府加大美国先进技术对中国企业的出口管制，迫使以华为为首的中国高科技企业寻求自主创新之道。虽然多年来中国科研院所和企业先后购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Intel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AMD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MIPS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Arm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架构授权，但在微处理器研发和产业化方面都没能形成突破性进展，更谈不上“自主可控”了。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RISC-V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恰逢其时，短短两年时间内就在中国半导体业界形成“芯芯之火”的燎原之势。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中国试图通过 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打破芯片领域技术封锁。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2021 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年，在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中华人民共和国国民经济和社会发展第十四个五年规划和 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2035 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年远景目标纲要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，我国首次明确将“开源”列入五年发展规划；“十四五”期间，将支持数字技术开源社区等创新联合体发展，完善开源知识产权和法律体系，鼓励企业开放软件源代码、硬件设计和应用服务。同时，各级政府也积极布局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架构芯片。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2018 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7 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月，上海市经济和信息化委员会发布的文件中将 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相关产业列入政府产业扶持对象，而从事 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架构相关设计和开发的公司将获得政策倾斜。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目前，我国本土已建立了两大 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联盟，阿里巴巴公司、华为公司、计算所、中国科学院软件研究所、清华大学、浙江大学等国内机构也已相继加入 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芯片研发阵营并发布多款 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芯片产品。虽然中国学术界和产业界已成为推动 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生态发展的重要力量，但在两方面仍有很大的进步空间：原始创新。目前，国内 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开源社区的参与者数量较多，但原始创新较少，应用较多。因而，社区参与者应当更加注重原始创新，助力我国由开源大国迈向开源强国。前沿研究。目前，国内学术界基于 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开展的前沿研究依然偏少。建议：我国应从产业和学术界发力原创性研究及前沿研究，促进更多有影响力的研究产出，增加 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生态话语权。此外，软件生态的构建也至关重要。例如，在 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EDA 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领域，目前 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处理器应用场景对芯片制程要求较低。国内可以借此通过开源方式建立 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EDA 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社区，汇聚人才，加速国内 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EDA 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行业发展。</a:t>
            </a:r>
            <a:endParaRPr lang="en-US" altLang="zh-CN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389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endParaRPr lang="en-US" altLang="zh-CN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866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昉科技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CEO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徐滔表示：“星光是全球首款用于边缘计算的、为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Linux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操作系统量身定做的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RISC-V AI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单板计算机。星光的问世，是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RISC-V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应用领域的一大突破，也是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RISC-V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结合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AI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应用进入单板计算机领域的里程碑。”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2020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9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28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日，赛昉科技就发布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全球首款基于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RISC-V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的人工智能视觉处理平台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——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惊鸿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7100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2020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月，赛昉科技又发布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全球性能最高的基于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RISC-V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的处理器内核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——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天枢系列处理器。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而此次赛昉科技携手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Seeed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BeagleBoard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推出星光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单板计算机，则进一步补齐了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RISC-V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硬件供应链，也进一步丰富了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RISC-V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产品系列及配套体系，为特定应用场景的产品创造了更多可能性。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577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目前，我国本土已建立了两大 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联盟，阿里巴巴公司、华为公司、计算所、中国科学院软件研究所、清华大学、浙江大学等国内机构也已相继加入 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芯片研发阵营并发布多款 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芯片产品。虽然中国学术界和产业界已成为推动 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生态发展的重要力量，但在两方面仍有很大的进步空间：原始创新。目前，国内 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开源社区的参与者数量较多，但原始创新较少，应用较多。因而，社区参与者应当更加注重原始创新，助力我国由开源大国迈向开源强国。前沿研究。目前，国内学术界基于 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开展的前沿研究依然偏少。建议：我国应从产业和学术界发力原创性研究及前沿研究，促进更多有影响力的研究产出，增加 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生态话语权。此外，软件生态的构建也至关重要。例如，在 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EDA 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领域，目前 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RISC-V 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处理器应用场景对芯片制程要求较低。国内可以借此通过开源方式建立 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EDA 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社区，汇聚人才，加速国内 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EDA 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行业发展。</a:t>
            </a:r>
            <a:endParaRPr lang="en-US" altLang="zh-CN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51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954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一开始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处理器都是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CISC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复杂指令集架构，但随着时间推移，越来越多的指令加入，指令集越搞越复杂。复杂指令集的三个明显缺陷开始暴露了：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第一、设计实在太复杂了，什么指令集都需要硬件来实现，这就要求硬件越来越高的集成度。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第二、每个指令的执行时间长短不一，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内部很难实现流水作业，如此就算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速度提升了但却避免不了无谓的等待时间。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第三、为了处理复杂指令集，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内部需要集成的晶体管越来越多，功耗也是个大问题。</a:t>
            </a: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1975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IBM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研究中心的研究员们开始研究复杂指令集的合理性问题，因为人们当时已经不断发现，日益复杂的指令集不但实现起来困难，而且还有可能是在降低系统性能。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1979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RISC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精简指令集的主张被提出。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75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7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前面已经讲述了很多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RISC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的指令集，那为什么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RISC-V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需要，而且还被关注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在芯片领域，应用范围最广的指令集都是收费的（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X86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基本不对外授权，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ARM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费用相当不菲。所以芯片设计领域迫切需要一个行业认可的，高品质的指令集，它应该是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OPEN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的，免费的，一个世界范围可以参考使用的芯片指令标准。这时候就要求出现一个新的指令集。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/>
              <a:t>RISC-V </a:t>
            </a:r>
            <a:r>
              <a:rPr lang="zh-CN" altLang="en-US" sz="1200" kern="0" dirty="0"/>
              <a:t>最早源自 </a:t>
            </a:r>
            <a:r>
              <a:rPr lang="en-US" altLang="zh-CN" sz="1200" kern="0" dirty="0"/>
              <a:t>2010 </a:t>
            </a:r>
            <a:r>
              <a:rPr lang="zh-CN" altLang="en-US" sz="1200" kern="0" dirty="0"/>
              <a:t>年夏天美国加州大学伯克利分校 </a:t>
            </a:r>
            <a:r>
              <a:rPr lang="en-US" altLang="zh-CN" sz="1200" kern="0" dirty="0"/>
              <a:t>Krste </a:t>
            </a:r>
            <a:r>
              <a:rPr lang="en-US" altLang="zh-CN" sz="1200" kern="0" dirty="0" err="1"/>
              <a:t>Asanović</a:t>
            </a:r>
            <a:r>
              <a:rPr lang="en-US" altLang="zh-CN" sz="1200" kern="0" dirty="0"/>
              <a:t> </a:t>
            </a:r>
            <a:r>
              <a:rPr lang="zh-CN" altLang="en-US" sz="1200" kern="0" dirty="0"/>
              <a:t>教授主持的一个关于开源计算机系统的研究项目。</a:t>
            </a:r>
            <a:r>
              <a:rPr lang="zh-CN" altLang="en-US" b="0" i="0" dirty="0">
                <a:solidFill>
                  <a:srgbClr val="A3A3A3"/>
                </a:solidFill>
                <a:effectLst/>
                <a:latin typeface="-apple-system"/>
              </a:rPr>
              <a:t>在为新项目选择指令集的时候，他们发现，</a:t>
            </a:r>
            <a:r>
              <a:rPr lang="en-US" altLang="zh-CN" b="0" i="0" dirty="0">
                <a:solidFill>
                  <a:srgbClr val="A3A3A3"/>
                </a:solidFill>
                <a:effectLst/>
                <a:latin typeface="-apple-system"/>
              </a:rPr>
              <a:t>x86</a:t>
            </a:r>
            <a:r>
              <a:rPr lang="zh-CN" altLang="en-US" b="0" i="0" dirty="0">
                <a:solidFill>
                  <a:srgbClr val="A3A3A3"/>
                </a:solidFill>
                <a:effectLst/>
                <a:latin typeface="-apple-system"/>
              </a:rPr>
              <a:t>指令集被</a:t>
            </a:r>
            <a:r>
              <a:rPr lang="en-US" altLang="zh-CN" b="0" i="0" dirty="0">
                <a:solidFill>
                  <a:srgbClr val="A3A3A3"/>
                </a:solidFill>
                <a:effectLst/>
                <a:latin typeface="-apple-system"/>
              </a:rPr>
              <a:t>Intel</a:t>
            </a:r>
            <a:r>
              <a:rPr lang="zh-CN" altLang="en-US" b="0" i="0" dirty="0">
                <a:solidFill>
                  <a:srgbClr val="A3A3A3"/>
                </a:solidFill>
                <a:effectLst/>
                <a:latin typeface="-apple-system"/>
              </a:rPr>
              <a:t>控制得死死的，</a:t>
            </a:r>
            <a:r>
              <a:rPr lang="en-US" altLang="zh-CN" b="0" i="0" dirty="0">
                <a:solidFill>
                  <a:srgbClr val="A3A3A3"/>
                </a:solidFill>
                <a:effectLst/>
                <a:latin typeface="-apple-system"/>
              </a:rPr>
              <a:t>ARM</a:t>
            </a:r>
            <a:r>
              <a:rPr lang="zh-CN" altLang="en-US" b="0" i="0" dirty="0">
                <a:solidFill>
                  <a:srgbClr val="A3A3A3"/>
                </a:solidFill>
                <a:effectLst/>
                <a:latin typeface="-apple-system"/>
              </a:rPr>
              <a:t>指令集的授权费又非常贵，</a:t>
            </a:r>
            <a:r>
              <a:rPr lang="en-US" altLang="zh-CN" b="0" i="0" dirty="0">
                <a:solidFill>
                  <a:srgbClr val="A3A3A3"/>
                </a:solidFill>
                <a:effectLst/>
                <a:latin typeface="-apple-system"/>
              </a:rPr>
              <a:t>MIPS</a:t>
            </a:r>
            <a:r>
              <a:rPr lang="zh-CN" altLang="en-US" b="0" i="0" dirty="0">
                <a:solidFill>
                  <a:srgbClr val="A3A3A3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A3A3A3"/>
                </a:solidFill>
                <a:effectLst/>
                <a:latin typeface="-apple-system"/>
              </a:rPr>
              <a:t>SPARC</a:t>
            </a:r>
            <a:r>
              <a:rPr lang="zh-CN" altLang="en-US" b="0" i="0" dirty="0">
                <a:solidFill>
                  <a:srgbClr val="A3A3A3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A3A3A3"/>
                </a:solidFill>
                <a:effectLst/>
                <a:latin typeface="-apple-system"/>
              </a:rPr>
              <a:t>PowerPC</a:t>
            </a:r>
            <a:r>
              <a:rPr lang="zh-CN" altLang="en-US" b="0" i="0" dirty="0">
                <a:solidFill>
                  <a:srgbClr val="A3A3A3"/>
                </a:solidFill>
                <a:effectLst/>
                <a:latin typeface="-apple-system"/>
              </a:rPr>
              <a:t>也存在知识产权问题。</a:t>
            </a:r>
            <a:endParaRPr lang="en-US" altLang="zh-CN" b="0" i="0" dirty="0">
              <a:solidFill>
                <a:srgbClr val="A3A3A3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22222"/>
              </a:solidFill>
              <a:effectLst/>
              <a:latin typeface="PingFangSC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22222"/>
              </a:solidFill>
              <a:effectLst/>
              <a:latin typeface="PingFangSC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30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对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RISC-V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发展的背景进行了描述，通过与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CISC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架构的比较，以及与其他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RISC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架构的比较，将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RISC-V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的重要性和优势简单列了出来。本文将简单介绍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RISC-V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的指令集特点及分类。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82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的设计工作中，简洁通常意味着可靠、高效。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设计的最终目标都是产出芯片，而芯片从设计到制造的周期一般都比较长，并且不同于软件开发可以后期通过打补丁来修复，其试错的成本极其高昂。所以简洁就意味着出错的概率低，出成果的效率高。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相对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X86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足足几千页的指令集手册，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RISC-V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是相当的简洁。打开官网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https://riscv.org/specifications/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查看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RISC-V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的“指令集手册，当前版本一共是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236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2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单圆角 94">
            <a:extLst>
              <a:ext uri="{FF2B5EF4-FFF2-40B4-BE49-F238E27FC236}">
                <a16:creationId xmlns:a16="http://schemas.microsoft.com/office/drawing/2014/main" id="{79D5BB99-EF6C-458F-A30B-65D9B384DDE5}"/>
              </a:ext>
            </a:extLst>
          </p:cNvPr>
          <p:cNvSpPr/>
          <p:nvPr userDrawn="1"/>
        </p:nvSpPr>
        <p:spPr>
          <a:xfrm flipH="1">
            <a:off x="5507940" y="1606178"/>
            <a:ext cx="5040000" cy="1906732"/>
          </a:xfrm>
          <a:prstGeom prst="round1Rect">
            <a:avLst>
              <a:gd name="adj" fmla="val 1801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: 单圆角 95">
            <a:extLst>
              <a:ext uri="{FF2B5EF4-FFF2-40B4-BE49-F238E27FC236}">
                <a16:creationId xmlns:a16="http://schemas.microsoft.com/office/drawing/2014/main" id="{1C9906ED-0BCA-4C5A-9467-738173670E81}"/>
              </a:ext>
            </a:extLst>
          </p:cNvPr>
          <p:cNvSpPr/>
          <p:nvPr userDrawn="1"/>
        </p:nvSpPr>
        <p:spPr>
          <a:xfrm flipV="1">
            <a:off x="5507940" y="3512910"/>
            <a:ext cx="5040000" cy="612689"/>
          </a:xfrm>
          <a:prstGeom prst="round1Rect">
            <a:avLst>
              <a:gd name="adj" fmla="val 37193"/>
            </a:avLst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C356CFF-60C5-4F18-A819-DA42FA8C8A78}"/>
              </a:ext>
            </a:extLst>
          </p:cNvPr>
          <p:cNvSpPr txBox="1"/>
          <p:nvPr userDrawn="1"/>
        </p:nvSpPr>
        <p:spPr>
          <a:xfrm>
            <a:off x="5864466" y="2081988"/>
            <a:ext cx="432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kern="0" baseline="0" dirty="0">
                <a:solidFill>
                  <a:schemeClr val="bg1"/>
                </a:solidFill>
                <a:latin typeface="+mj-ea"/>
                <a:ea typeface="+mj-ea"/>
              </a:rPr>
              <a:t>RISC-V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5E10B9E3-1001-4C94-8E1C-EAC73F63DD5B}"/>
              </a:ext>
            </a:extLst>
          </p:cNvPr>
          <p:cNvSpPr txBox="1"/>
          <p:nvPr userDrawn="1"/>
        </p:nvSpPr>
        <p:spPr>
          <a:xfrm>
            <a:off x="5968754" y="3619199"/>
            <a:ext cx="437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0" dirty="0">
                <a:solidFill>
                  <a:srgbClr val="4D7BB2"/>
                </a:solidFill>
              </a:rPr>
              <a:t>计算机科学进展 </a:t>
            </a:r>
            <a:r>
              <a:rPr lang="en-US" altLang="zh-CN" sz="2000" b="0" dirty="0">
                <a:solidFill>
                  <a:srgbClr val="4D7BB2"/>
                </a:solidFill>
              </a:rPr>
              <a:t>· </a:t>
            </a:r>
            <a:r>
              <a:rPr lang="zh-CN" altLang="en-US" sz="2000" b="0" dirty="0">
                <a:solidFill>
                  <a:srgbClr val="4D7BB2"/>
                </a:solidFill>
              </a:rPr>
              <a:t>严昕宇 </a:t>
            </a:r>
            <a:r>
              <a:rPr lang="en-US" altLang="zh-CN" sz="2000" b="0" dirty="0">
                <a:solidFill>
                  <a:srgbClr val="4D7BB2"/>
                </a:solidFill>
              </a:rPr>
              <a:t>· 20121802</a:t>
            </a:r>
            <a:r>
              <a:rPr lang="zh-CN" altLang="en-US" sz="2000" b="0" dirty="0">
                <a:solidFill>
                  <a:srgbClr val="4D7BB2"/>
                </a:solidFill>
              </a:rPr>
              <a:t> </a:t>
            </a: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F8A852A0-A3CB-499B-B652-BBD9FEE92708}"/>
              </a:ext>
            </a:extLst>
          </p:cNvPr>
          <p:cNvSpPr/>
          <p:nvPr userDrawn="1"/>
        </p:nvSpPr>
        <p:spPr>
          <a:xfrm>
            <a:off x="515938" y="0"/>
            <a:ext cx="900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8E12717-7365-4071-88CB-3D382CF07EC1}"/>
              </a:ext>
            </a:extLst>
          </p:cNvPr>
          <p:cNvSpPr txBox="1"/>
          <p:nvPr userDrawn="1"/>
        </p:nvSpPr>
        <p:spPr>
          <a:xfrm rot="16200000">
            <a:off x="265805" y="4308474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D9ABFC-07DD-458B-878D-D75E8732F5BB}"/>
              </a:ext>
            </a:extLst>
          </p:cNvPr>
          <p:cNvSpPr txBox="1"/>
          <p:nvPr userDrawn="1"/>
        </p:nvSpPr>
        <p:spPr>
          <a:xfrm rot="16200000">
            <a:off x="265804" y="5588987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C3A5AD-BC9B-4FC1-962E-7A9489C5640A}"/>
              </a:ext>
            </a:extLst>
          </p:cNvPr>
          <p:cNvSpPr txBox="1"/>
          <p:nvPr userDrawn="1"/>
        </p:nvSpPr>
        <p:spPr>
          <a:xfrm rot="16200000">
            <a:off x="262369" y="2995991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523A00-D05F-47B3-98B6-A1DEC20F01D5}"/>
              </a:ext>
            </a:extLst>
          </p:cNvPr>
          <p:cNvSpPr txBox="1"/>
          <p:nvPr userDrawn="1"/>
        </p:nvSpPr>
        <p:spPr>
          <a:xfrm rot="16200000">
            <a:off x="262368" y="1669183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B44C816-C9F2-4010-9C49-62C1B655D4F9}"/>
              </a:ext>
            </a:extLst>
          </p:cNvPr>
          <p:cNvSpPr txBox="1"/>
          <p:nvPr userDrawn="1"/>
        </p:nvSpPr>
        <p:spPr>
          <a:xfrm rot="16200000">
            <a:off x="263719" y="433533"/>
            <a:ext cx="1325877" cy="8256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rgbClr val="DEE1E6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rgbClr val="DEE1E6"/>
                </a:solidFill>
              </a:ln>
              <a:noFill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649930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F1AE5D-4C05-4FED-B082-4A5DB074EC4C}"/>
              </a:ext>
            </a:extLst>
          </p:cNvPr>
          <p:cNvSpPr/>
          <p:nvPr userDrawn="1"/>
        </p:nvSpPr>
        <p:spPr>
          <a:xfrm>
            <a:off x="0" y="0"/>
            <a:ext cx="12192000" cy="111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7CE851-8450-4C2C-A43C-7A1C45DB5B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304800"/>
            <a:ext cx="10036427" cy="5622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>
                <a:latin typeface="+mj-ea"/>
                <a:ea typeface="+mj-ea"/>
              </a:rPr>
              <a:t>在这里输入标题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DDD4EB-C8A9-4EDF-B80D-3725B15BCBC6}"/>
              </a:ext>
            </a:extLst>
          </p:cNvPr>
          <p:cNvSpPr/>
          <p:nvPr userDrawn="1"/>
        </p:nvSpPr>
        <p:spPr>
          <a:xfrm>
            <a:off x="0" y="1114185"/>
            <a:ext cx="12192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89611C11-328E-496F-9108-DED9214C0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4903" y="328146"/>
            <a:ext cx="1164871" cy="51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93508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  <p15:guide id="2" orient="horz" pos="5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244134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73CF3B0-22A9-4397-A2E7-A1FBCFA9AB1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3000">
                <a:schemeClr val="bg1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8572D031-D400-43B0-8E21-E4212395C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162" y="2999597"/>
            <a:ext cx="4500000" cy="164860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/>
              <a:t>欧洲专利制度的建立与发展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F304C83E-343E-4C49-9FC3-4D4D668655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558" y="1117554"/>
            <a:ext cx="4507604" cy="140960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buNone/>
              <a:defRPr sz="9600">
                <a:solidFill>
                  <a:schemeClr val="bg1">
                    <a:alpha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C99AB84-1E1E-4285-BDFB-DB3968D6A5B6}"/>
              </a:ext>
            </a:extLst>
          </p:cNvPr>
          <p:cNvCxnSpPr/>
          <p:nvPr userDrawn="1"/>
        </p:nvCxnSpPr>
        <p:spPr>
          <a:xfrm>
            <a:off x="685800" y="2763377"/>
            <a:ext cx="1988820" cy="0"/>
          </a:xfrm>
          <a:prstGeom prst="line">
            <a:avLst/>
          </a:prstGeom>
          <a:ln w="28575" cap="rnd">
            <a:solidFill>
              <a:schemeClr val="bg1">
                <a:alpha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4886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73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orient="horz" pos="4110" userDrawn="1">
          <p15:clr>
            <a:srgbClr val="F26B43"/>
          </p15:clr>
        </p15:guide>
        <p15:guide id="4" pos="73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01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指令特点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简洁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单圆角 19">
            <a:extLst>
              <a:ext uri="{FF2B5EF4-FFF2-40B4-BE49-F238E27FC236}">
                <a16:creationId xmlns:a16="http://schemas.microsoft.com/office/drawing/2014/main" id="{6C380077-4666-4B0F-8BA9-6C84F3F4ED79}"/>
              </a:ext>
            </a:extLst>
          </p:cNvPr>
          <p:cNvSpPr/>
          <p:nvPr/>
        </p:nvSpPr>
        <p:spPr>
          <a:xfrm flipH="1">
            <a:off x="2708594" y="3107556"/>
            <a:ext cx="6774813" cy="647992"/>
          </a:xfrm>
          <a:prstGeom prst="round1Rect">
            <a:avLst>
              <a:gd name="adj" fmla="val 25205"/>
            </a:avLst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F81BD"/>
              </a:solidFill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89C9660F-1F39-4308-8DF1-1E25D3A75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86746"/>
              </p:ext>
            </p:extLst>
          </p:nvPr>
        </p:nvGraphicFramePr>
        <p:xfrm>
          <a:off x="2708596" y="3112365"/>
          <a:ext cx="6774814" cy="2243452"/>
        </p:xfrm>
        <a:graphic>
          <a:graphicData uri="http://schemas.openxmlformats.org/drawingml/2006/table">
            <a:tbl>
              <a:tblPr/>
              <a:tblGrid>
                <a:gridCol w="194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753858947"/>
                    </a:ext>
                  </a:extLst>
                </a:gridCol>
              </a:tblGrid>
              <a:tr h="67068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ISA</a:t>
                      </a:r>
                      <a:endParaRPr lang="zh-CN" altLang="en-US" sz="240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页数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字数（英文）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RISC-V</a:t>
                      </a:r>
                      <a:endParaRPr lang="en-US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238</a:t>
                      </a:r>
                      <a:endParaRPr lang="zh-CN" altLang="en-US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76,702</a:t>
                      </a:r>
                      <a:endParaRPr lang="zh-CN" altLang="en-US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ARM-32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2736</a:t>
                      </a:r>
                      <a:endParaRPr lang="zh-CN" altLang="en-US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895,032</a:t>
                      </a:r>
                      <a:endParaRPr lang="zh-CN" altLang="en-US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X86-32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2198</a:t>
                      </a:r>
                      <a:endParaRPr lang="zh-CN" altLang="en-US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2,186,259</a:t>
                      </a:r>
                      <a:endParaRPr lang="zh-CN" altLang="en-US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D9A126DD-7B77-4F8A-8940-695CC85120D7}"/>
              </a:ext>
            </a:extLst>
          </p:cNvPr>
          <p:cNvSpPr txBox="1"/>
          <p:nvPr/>
        </p:nvSpPr>
        <p:spPr>
          <a:xfrm>
            <a:off x="3305628" y="2430738"/>
            <a:ext cx="5580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Simple is Better Than Complex</a:t>
            </a:r>
            <a:endParaRPr lang="zh-CN" altLang="en-US" sz="28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052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指令特点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模块化</a:t>
            </a: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-1</a:t>
            </a:r>
            <a:endParaRPr lang="zh-CN" altLang="en-US" sz="28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1EEA3B-22F4-4E5E-9187-C247C8910B41}"/>
              </a:ext>
            </a:extLst>
          </p:cNvPr>
          <p:cNvSpPr txBox="1"/>
          <p:nvPr/>
        </p:nvSpPr>
        <p:spPr>
          <a:xfrm>
            <a:off x="515935" y="2370826"/>
            <a:ext cx="11070065" cy="331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RISC-V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指令集采用模块化的架构设计，可以做到成本，功耗，性能等方面的平衡。</a:t>
            </a:r>
            <a:endParaRPr lang="en-US" altLang="zh-CN" sz="28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kern="0" dirty="0">
                <a:latin typeface="+mn-ea"/>
              </a:rPr>
              <a:t>RISC-V</a:t>
            </a:r>
            <a:r>
              <a:rPr lang="zh-CN" altLang="en-US" sz="2800" kern="0" dirty="0">
                <a:latin typeface="+mn-ea"/>
              </a:rPr>
              <a:t>的核心是：</a:t>
            </a:r>
            <a:endParaRPr lang="en-US" altLang="zh-CN" sz="2800" kern="0" dirty="0">
              <a:latin typeface="+mn-ea"/>
            </a:endParaRP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RV32I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是固定的</a:t>
            </a:r>
            <a:r>
              <a:rPr lang="zh-CN" altLang="en-US" sz="2800" kern="0" dirty="0">
                <a:latin typeface="+mn-ea"/>
              </a:rPr>
              <a:t>，永远不会改变。</a:t>
            </a:r>
            <a:r>
              <a:rPr lang="en-US" altLang="zh-CN" sz="2800" kern="0" dirty="0">
                <a:latin typeface="+mn-ea"/>
              </a:rPr>
              <a:t>RISC-V</a:t>
            </a:r>
            <a:r>
              <a:rPr lang="zh-CN" altLang="en-US" sz="2800" kern="0" dirty="0">
                <a:latin typeface="+mn-ea"/>
              </a:rPr>
              <a:t>的核心是一个名为</a:t>
            </a:r>
            <a:r>
              <a:rPr lang="en-US" altLang="zh-CN" sz="2800" kern="0" dirty="0">
                <a:latin typeface="+mn-ea"/>
              </a:rPr>
              <a:t>RV32I</a:t>
            </a:r>
            <a:r>
              <a:rPr lang="zh-CN" altLang="en-US" sz="2800" kern="0" dirty="0">
                <a:latin typeface="+mn-ea"/>
              </a:rPr>
              <a:t>的基础</a:t>
            </a:r>
            <a:r>
              <a:rPr lang="en-US" altLang="zh-CN" sz="2800" kern="0" dirty="0">
                <a:latin typeface="+mn-ea"/>
              </a:rPr>
              <a:t>ISA</a:t>
            </a:r>
            <a:r>
              <a:rPr lang="zh-CN" altLang="en-US" sz="2800" kern="0" dirty="0">
                <a:latin typeface="+mn-ea"/>
              </a:rPr>
              <a:t>，运行一个完整的软件栈。这为编译器编写者，操作系统开发人员和汇编语言程序员提供了稳定的目标。</a:t>
            </a:r>
            <a:endParaRPr lang="en-US" altLang="zh-CN" sz="2800" kern="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9597AE-B7B3-4616-9A40-39038F8FA07D}"/>
              </a:ext>
            </a:extLst>
          </p:cNvPr>
          <p:cNvSpPr txBox="1"/>
          <p:nvPr/>
        </p:nvSpPr>
        <p:spPr>
          <a:xfrm>
            <a:off x="7486330" y="6094548"/>
            <a:ext cx="2512804" cy="458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图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3. RV32I 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指令图示</a:t>
            </a:r>
            <a:endParaRPr lang="en-US" altLang="zh-CN" sz="20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2F8544-D254-4B4F-8638-BA27850A7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5" y="2039000"/>
            <a:ext cx="6803543" cy="47532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744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指令特点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模块化</a:t>
            </a: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-2</a:t>
            </a:r>
            <a:endParaRPr lang="zh-CN" altLang="en-US" sz="28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1EEA3B-22F4-4E5E-9187-C247C8910B41}"/>
              </a:ext>
            </a:extLst>
          </p:cNvPr>
          <p:cNvSpPr txBox="1"/>
          <p:nvPr/>
        </p:nvSpPr>
        <p:spPr>
          <a:xfrm>
            <a:off x="606000" y="2636136"/>
            <a:ext cx="5858030" cy="290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342900" indent="-342900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kern="0" dirty="0">
                <a:latin typeface="+mn-ea"/>
              </a:rPr>
              <a:t>模块化来源于</a:t>
            </a:r>
            <a:r>
              <a:rPr lang="zh-CN" altLang="en-US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可选的标准扩展</a:t>
            </a:r>
            <a:r>
              <a:rPr lang="zh-CN" altLang="en-US" sz="2200" kern="0" dirty="0">
                <a:latin typeface="+mn-ea"/>
              </a:rPr>
              <a:t>，根据应用程序的需要，硬件可以包含或不包含这些扩展。这种模块化特性使得</a:t>
            </a:r>
            <a:r>
              <a:rPr lang="en-US" altLang="zh-CN" sz="2200" kern="0" dirty="0">
                <a:latin typeface="+mn-ea"/>
              </a:rPr>
              <a:t>RISC-V</a:t>
            </a:r>
            <a:r>
              <a:rPr lang="zh-CN" altLang="en-US" sz="2200" kern="0" dirty="0">
                <a:latin typeface="+mn-ea"/>
              </a:rPr>
              <a:t>具有了袖珍化、低能耗的特点，而这对于嵌入式应用可能至关重要。</a:t>
            </a:r>
            <a:r>
              <a:rPr lang="en-US" altLang="zh-CN" sz="2200" kern="0" dirty="0">
                <a:latin typeface="+mn-ea"/>
              </a:rPr>
              <a:t>RISC-V</a:t>
            </a:r>
            <a:r>
              <a:rPr lang="zh-CN" altLang="en-US" sz="2200" kern="0" dirty="0">
                <a:latin typeface="+mn-ea"/>
              </a:rPr>
              <a:t>编译器得知当前硬件包含哪些扩展后，便可以生成当前硬件条件下的最佳代码。</a:t>
            </a:r>
            <a:endParaRPr lang="en-US" altLang="zh-CN" sz="2200" kern="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99EBE-EC23-4BB9-BBF7-CF02A71D4688}"/>
              </a:ext>
            </a:extLst>
          </p:cNvPr>
          <p:cNvSpPr txBox="1"/>
          <p:nvPr/>
        </p:nvSpPr>
        <p:spPr>
          <a:xfrm>
            <a:off x="6942808" y="2636136"/>
            <a:ext cx="4492414" cy="1835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tx2"/>
                </a:solidFill>
                <a:latin typeface="+mn-ea"/>
              </a:rPr>
              <a:t>RV32IMFD</a:t>
            </a:r>
            <a:r>
              <a:rPr lang="zh-CN" altLang="en-US" sz="2400" kern="0" dirty="0">
                <a:solidFill>
                  <a:schemeClr val="tx2"/>
                </a:solidFill>
                <a:latin typeface="+mn-ea"/>
              </a:rPr>
              <a:t>将乘法（</a:t>
            </a:r>
            <a:r>
              <a:rPr lang="en-US" altLang="zh-CN" sz="2400" kern="0" dirty="0">
                <a:solidFill>
                  <a:schemeClr val="tx2"/>
                </a:solidFill>
                <a:latin typeface="+mn-ea"/>
              </a:rPr>
              <a:t>RV32M</a:t>
            </a:r>
            <a:r>
              <a:rPr lang="zh-CN" altLang="en-US" sz="2400" kern="0" dirty="0">
                <a:solidFill>
                  <a:schemeClr val="tx2"/>
                </a:solidFill>
                <a:latin typeface="+mn-ea"/>
              </a:rPr>
              <a:t>），单精度浮点（</a:t>
            </a:r>
            <a:r>
              <a:rPr lang="en-US" altLang="zh-CN" sz="2400" kern="0" dirty="0">
                <a:solidFill>
                  <a:schemeClr val="tx2"/>
                </a:solidFill>
                <a:latin typeface="+mn-ea"/>
              </a:rPr>
              <a:t>RV32F</a:t>
            </a:r>
            <a:r>
              <a:rPr lang="zh-CN" altLang="en-US" sz="2400" kern="0" dirty="0">
                <a:solidFill>
                  <a:schemeClr val="tx2"/>
                </a:solidFill>
                <a:latin typeface="+mn-ea"/>
              </a:rPr>
              <a:t>）和双精度浮点（</a:t>
            </a:r>
            <a:r>
              <a:rPr lang="en-US" altLang="zh-CN" sz="2400" kern="0" dirty="0">
                <a:solidFill>
                  <a:schemeClr val="tx2"/>
                </a:solidFill>
                <a:latin typeface="+mn-ea"/>
              </a:rPr>
              <a:t>RV32D</a:t>
            </a:r>
            <a:r>
              <a:rPr lang="zh-CN" altLang="en-US" sz="2400" kern="0" dirty="0">
                <a:solidFill>
                  <a:schemeClr val="tx2"/>
                </a:solidFill>
                <a:latin typeface="+mn-ea"/>
              </a:rPr>
              <a:t>）的扩展添加到了基础指令集（</a:t>
            </a:r>
            <a:r>
              <a:rPr lang="en-US" altLang="zh-CN" sz="2400" kern="0" dirty="0">
                <a:solidFill>
                  <a:schemeClr val="tx2"/>
                </a:solidFill>
                <a:latin typeface="+mn-ea"/>
              </a:rPr>
              <a:t>RV32I</a:t>
            </a:r>
            <a:r>
              <a:rPr lang="zh-CN" altLang="en-US" sz="2400" kern="0" dirty="0">
                <a:solidFill>
                  <a:schemeClr val="tx2"/>
                </a:solidFill>
                <a:latin typeface="+mn-ea"/>
              </a:rPr>
              <a:t>）中。</a:t>
            </a:r>
            <a:endParaRPr lang="en-US" altLang="zh-CN" sz="2400" kern="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CB86A9-9DB7-4DE5-AAF8-CEBCEE43D86F}"/>
              </a:ext>
            </a:extLst>
          </p:cNvPr>
          <p:cNvSpPr txBox="1"/>
          <p:nvPr/>
        </p:nvSpPr>
        <p:spPr>
          <a:xfrm>
            <a:off x="515936" y="2115742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可选的标准扩展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D8933F-B265-4B52-83D0-5A73ABF308A6}"/>
              </a:ext>
            </a:extLst>
          </p:cNvPr>
          <p:cNvSpPr txBox="1"/>
          <p:nvPr/>
        </p:nvSpPr>
        <p:spPr>
          <a:xfrm>
            <a:off x="6942808" y="2115742"/>
            <a:ext cx="93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例子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95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指令特点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模块化</a:t>
            </a: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-2</a:t>
            </a:r>
            <a:endParaRPr lang="zh-CN" altLang="en-US" sz="28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1EEA3B-22F4-4E5E-9187-C247C8910B41}"/>
              </a:ext>
            </a:extLst>
          </p:cNvPr>
          <p:cNvSpPr txBox="1"/>
          <p:nvPr/>
        </p:nvSpPr>
        <p:spPr>
          <a:xfrm>
            <a:off x="515935" y="2370826"/>
            <a:ext cx="11164788" cy="109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457200" indent="-457200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800" kern="0" dirty="0">
                <a:latin typeface="+mn-ea"/>
              </a:rPr>
              <a:t>模块化的</a:t>
            </a:r>
            <a:r>
              <a:rPr lang="en-US" altLang="zh-CN" sz="2800" kern="0" dirty="0">
                <a:latin typeface="+mn-ea"/>
              </a:rPr>
              <a:t>RISC-V</a:t>
            </a:r>
            <a:r>
              <a:rPr lang="zh-CN" altLang="en-US" sz="2800" kern="0" dirty="0">
                <a:latin typeface="+mn-ea"/>
              </a:rPr>
              <a:t>架构使得用户能够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灵活选择不同的模块组合</a:t>
            </a:r>
            <a:r>
              <a:rPr lang="zh-CN" altLang="en-US" sz="2800" kern="0" dirty="0">
                <a:latin typeface="+mn-ea"/>
              </a:rPr>
              <a:t>，以满足不同的应用场景，可以说是“面面俱到”。</a:t>
            </a:r>
            <a:endParaRPr lang="en-US" altLang="zh-CN" sz="2800" kern="0" dirty="0">
              <a:latin typeface="+mn-ea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9A5C5A4-CD76-4492-A85B-0D6F5AEE1987}"/>
              </a:ext>
            </a:extLst>
          </p:cNvPr>
          <p:cNvSpPr/>
          <p:nvPr/>
        </p:nvSpPr>
        <p:spPr>
          <a:xfrm>
            <a:off x="2909902" y="4485691"/>
            <a:ext cx="392644" cy="601000"/>
          </a:xfrm>
          <a:custGeom>
            <a:avLst/>
            <a:gdLst>
              <a:gd name="connsiteX0" fmla="*/ 256376 w 448465"/>
              <a:gd name="connsiteY0" fmla="*/ 13 h 686445"/>
              <a:gd name="connsiteX1" fmla="*/ 284865 w 448465"/>
              <a:gd name="connsiteY1" fmla="*/ 10151 h 686445"/>
              <a:gd name="connsiteX2" fmla="*/ 285708 w 448465"/>
              <a:gd name="connsiteY2" fmla="*/ 12603 h 686445"/>
              <a:gd name="connsiteX3" fmla="*/ 296979 w 448465"/>
              <a:gd name="connsiteY3" fmla="*/ 22444 h 686445"/>
              <a:gd name="connsiteX4" fmla="*/ 299190 w 448465"/>
              <a:gd name="connsiteY4" fmla="*/ 348863 h 686445"/>
              <a:gd name="connsiteX5" fmla="*/ 316856 w 448465"/>
              <a:gd name="connsiteY5" fmla="*/ 348401 h 686445"/>
              <a:gd name="connsiteX6" fmla="*/ 424929 w 448465"/>
              <a:gd name="connsiteY6" fmla="*/ 352293 h 686445"/>
              <a:gd name="connsiteX7" fmla="*/ 433681 w 448465"/>
              <a:gd name="connsiteY7" fmla="*/ 353781 h 686445"/>
              <a:gd name="connsiteX8" fmla="*/ 388679 w 448465"/>
              <a:gd name="connsiteY8" fmla="*/ 521785 h 686445"/>
              <a:gd name="connsiteX9" fmla="*/ 245373 w 448465"/>
              <a:gd name="connsiteY9" fmla="*/ 682731 h 686445"/>
              <a:gd name="connsiteX10" fmla="*/ 110526 w 448465"/>
              <a:gd name="connsiteY10" fmla="*/ 586473 h 686445"/>
              <a:gd name="connsiteX11" fmla="*/ 191 w 448465"/>
              <a:gd name="connsiteY11" fmla="*/ 369804 h 686445"/>
              <a:gd name="connsiteX12" fmla="*/ 24648 w 448465"/>
              <a:gd name="connsiteY12" fmla="*/ 352777 h 686445"/>
              <a:gd name="connsiteX13" fmla="*/ 35580 w 448465"/>
              <a:gd name="connsiteY13" fmla="*/ 350535 h 686445"/>
              <a:gd name="connsiteX14" fmla="*/ 140096 w 448465"/>
              <a:gd name="connsiteY14" fmla="*/ 355393 h 686445"/>
              <a:gd name="connsiteX15" fmla="*/ 125798 w 448465"/>
              <a:gd name="connsiteY15" fmla="*/ 29297 h 686445"/>
              <a:gd name="connsiteX16" fmla="*/ 129179 w 448465"/>
              <a:gd name="connsiteY16" fmla="*/ 19276 h 686445"/>
              <a:gd name="connsiteX17" fmla="*/ 140044 w 448465"/>
              <a:gd name="connsiteY17" fmla="*/ 7841 h 686445"/>
              <a:gd name="connsiteX18" fmla="*/ 223486 w 448465"/>
              <a:gd name="connsiteY18" fmla="*/ 1427 h 686445"/>
              <a:gd name="connsiteX19" fmla="*/ 256376 w 448465"/>
              <a:gd name="connsiteY19" fmla="*/ 13 h 6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8465" h="686445">
                <a:moveTo>
                  <a:pt x="256376" y="13"/>
                </a:moveTo>
                <a:cubicBezTo>
                  <a:pt x="268638" y="191"/>
                  <a:pt x="280165" y="2295"/>
                  <a:pt x="284865" y="10151"/>
                </a:cubicBezTo>
                <a:cubicBezTo>
                  <a:pt x="284978" y="11132"/>
                  <a:pt x="285594" y="11621"/>
                  <a:pt x="285708" y="12603"/>
                </a:cubicBezTo>
                <a:cubicBezTo>
                  <a:pt x="290853" y="13011"/>
                  <a:pt x="294755" y="16109"/>
                  <a:pt x="296979" y="22444"/>
                </a:cubicBezTo>
                <a:cubicBezTo>
                  <a:pt x="330116" y="125212"/>
                  <a:pt x="296936" y="241639"/>
                  <a:pt x="299190" y="348863"/>
                </a:cubicBezTo>
                <a:cubicBezTo>
                  <a:pt x="304770" y="348723"/>
                  <a:pt x="311277" y="348540"/>
                  <a:pt x="316856" y="348401"/>
                </a:cubicBezTo>
                <a:cubicBezTo>
                  <a:pt x="348247" y="347802"/>
                  <a:pt x="395287" y="337897"/>
                  <a:pt x="424929" y="352293"/>
                </a:cubicBezTo>
                <a:cubicBezTo>
                  <a:pt x="428308" y="351410"/>
                  <a:pt x="431490" y="352041"/>
                  <a:pt x="433681" y="353781"/>
                </a:cubicBezTo>
                <a:cubicBezTo>
                  <a:pt x="478815" y="388726"/>
                  <a:pt x="408017" y="491667"/>
                  <a:pt x="388679" y="521785"/>
                </a:cubicBezTo>
                <a:cubicBezTo>
                  <a:pt x="355140" y="574287"/>
                  <a:pt x="307535" y="658418"/>
                  <a:pt x="245373" y="682731"/>
                </a:cubicBezTo>
                <a:cubicBezTo>
                  <a:pt x="189599" y="704761"/>
                  <a:pt x="136089" y="623154"/>
                  <a:pt x="110526" y="586473"/>
                </a:cubicBezTo>
                <a:cubicBezTo>
                  <a:pt x="66816" y="524573"/>
                  <a:pt x="13144" y="446403"/>
                  <a:pt x="191" y="369804"/>
                </a:cubicBezTo>
                <a:cubicBezTo>
                  <a:pt x="-2032" y="354330"/>
                  <a:pt x="15749" y="345712"/>
                  <a:pt x="24648" y="352777"/>
                </a:cubicBezTo>
                <a:cubicBezTo>
                  <a:pt x="28037" y="350899"/>
                  <a:pt x="31416" y="350016"/>
                  <a:pt x="35580" y="350535"/>
                </a:cubicBezTo>
                <a:cubicBezTo>
                  <a:pt x="70132" y="355233"/>
                  <a:pt x="105143" y="355838"/>
                  <a:pt x="140096" y="355393"/>
                </a:cubicBezTo>
                <a:cubicBezTo>
                  <a:pt x="144162" y="245831"/>
                  <a:pt x="129275" y="138495"/>
                  <a:pt x="125798" y="29297"/>
                </a:cubicBezTo>
                <a:cubicBezTo>
                  <a:pt x="125276" y="25316"/>
                  <a:pt x="126954" y="22078"/>
                  <a:pt x="129179" y="19276"/>
                </a:cubicBezTo>
                <a:cubicBezTo>
                  <a:pt x="130014" y="13586"/>
                  <a:pt x="133108" y="9689"/>
                  <a:pt x="140044" y="7841"/>
                </a:cubicBezTo>
                <a:cubicBezTo>
                  <a:pt x="167252" y="2250"/>
                  <a:pt x="195643" y="2056"/>
                  <a:pt x="223486" y="1427"/>
                </a:cubicBezTo>
                <a:cubicBezTo>
                  <a:pt x="231121" y="1582"/>
                  <a:pt x="244115" y="-165"/>
                  <a:pt x="256376" y="13"/>
                </a:cubicBezTo>
                <a:close/>
              </a:path>
            </a:pathLst>
          </a:custGeom>
          <a:gradFill>
            <a:gsLst>
              <a:gs pos="25000">
                <a:schemeClr val="accent4"/>
              </a:gs>
              <a:gs pos="100000">
                <a:schemeClr val="accent1">
                  <a:alpha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09ADC50-DB4E-416C-A875-F4459AF94DB3}"/>
              </a:ext>
            </a:extLst>
          </p:cNvPr>
          <p:cNvGrpSpPr/>
          <p:nvPr/>
        </p:nvGrpSpPr>
        <p:grpSpPr>
          <a:xfrm>
            <a:off x="1326252" y="3838031"/>
            <a:ext cx="3559949" cy="530495"/>
            <a:chOff x="6525925" y="3458153"/>
            <a:chExt cx="3091876" cy="540000"/>
          </a:xfrm>
        </p:grpSpPr>
        <p:sp>
          <p:nvSpPr>
            <p:cNvPr id="18" name="矩形: 对角圆角 17">
              <a:extLst>
                <a:ext uri="{FF2B5EF4-FFF2-40B4-BE49-F238E27FC236}">
                  <a16:creationId xmlns:a16="http://schemas.microsoft.com/office/drawing/2014/main" id="{B1B5FAF3-4028-4722-996F-6CC1BD711E11}"/>
                </a:ext>
              </a:extLst>
            </p:cNvPr>
            <p:cNvSpPr/>
            <p:nvPr/>
          </p:nvSpPr>
          <p:spPr>
            <a:xfrm flipV="1">
              <a:off x="6525925" y="3458153"/>
              <a:ext cx="3091876" cy="540000"/>
            </a:xfrm>
            <a:prstGeom prst="round2DiagRect">
              <a:avLst>
                <a:gd name="adj1" fmla="val 32619"/>
                <a:gd name="adj2" fmla="val 0"/>
              </a:avLst>
            </a:prstGeom>
            <a:gradFill>
              <a:gsLst>
                <a:gs pos="20000">
                  <a:srgbClr val="DEE1E6">
                    <a:alpha val="64000"/>
                  </a:srgbClr>
                </a:gs>
                <a:gs pos="88000">
                  <a:srgbClr val="DEE1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FE27003-4EF7-43E4-8807-E0667622599E}"/>
                </a:ext>
              </a:extLst>
            </p:cNvPr>
            <p:cNvSpPr txBox="1"/>
            <p:nvPr/>
          </p:nvSpPr>
          <p:spPr>
            <a:xfrm>
              <a:off x="6631862" y="3511519"/>
              <a:ext cx="2880000" cy="256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小面积低功耗嵌入式场景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F0BF547-DCF9-47FA-A128-A54EC87CC8DE}"/>
              </a:ext>
            </a:extLst>
          </p:cNvPr>
          <p:cNvGrpSpPr/>
          <p:nvPr/>
        </p:nvGrpSpPr>
        <p:grpSpPr>
          <a:xfrm>
            <a:off x="1326250" y="5203857"/>
            <a:ext cx="3559949" cy="1164719"/>
            <a:chOff x="6525925" y="3458153"/>
            <a:chExt cx="3091876" cy="540661"/>
          </a:xfrm>
        </p:grpSpPr>
        <p:sp>
          <p:nvSpPr>
            <p:cNvPr id="21" name="矩形: 对角圆角 20">
              <a:extLst>
                <a:ext uri="{FF2B5EF4-FFF2-40B4-BE49-F238E27FC236}">
                  <a16:creationId xmlns:a16="http://schemas.microsoft.com/office/drawing/2014/main" id="{1EFAAD47-F02E-4617-8351-07511A2FB875}"/>
                </a:ext>
              </a:extLst>
            </p:cNvPr>
            <p:cNvSpPr/>
            <p:nvPr/>
          </p:nvSpPr>
          <p:spPr>
            <a:xfrm flipV="1">
              <a:off x="6525925" y="3458153"/>
              <a:ext cx="3091876" cy="540000"/>
            </a:xfrm>
            <a:prstGeom prst="round2DiagRect">
              <a:avLst>
                <a:gd name="adj1" fmla="val 32619"/>
                <a:gd name="adj2" fmla="val 0"/>
              </a:avLst>
            </a:prstGeom>
            <a:gradFill>
              <a:gsLst>
                <a:gs pos="20000">
                  <a:srgbClr val="DEE1E6">
                    <a:alpha val="64000"/>
                  </a:srgbClr>
                </a:gs>
                <a:gs pos="88000">
                  <a:srgbClr val="DEE1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11CE33-CCC8-4D97-A3AB-9D15527BBE0C}"/>
                </a:ext>
              </a:extLst>
            </p:cNvPr>
            <p:cNvSpPr txBox="1"/>
            <p:nvPr/>
          </p:nvSpPr>
          <p:spPr>
            <a:xfrm>
              <a:off x="6631862" y="3527345"/>
              <a:ext cx="2880000" cy="471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可以选择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RV32IC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组合的指令集，仅使用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Machine Mode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（机器模式）</a:t>
              </a:r>
            </a:p>
          </p:txBody>
        </p:sp>
      </p:grp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5AEB85F0-8BE3-49F3-9297-255B9A8E788C}"/>
              </a:ext>
            </a:extLst>
          </p:cNvPr>
          <p:cNvSpPr/>
          <p:nvPr/>
        </p:nvSpPr>
        <p:spPr>
          <a:xfrm>
            <a:off x="9129204" y="4577158"/>
            <a:ext cx="392644" cy="601000"/>
          </a:xfrm>
          <a:custGeom>
            <a:avLst/>
            <a:gdLst>
              <a:gd name="connsiteX0" fmla="*/ 256376 w 448465"/>
              <a:gd name="connsiteY0" fmla="*/ 13 h 686445"/>
              <a:gd name="connsiteX1" fmla="*/ 284865 w 448465"/>
              <a:gd name="connsiteY1" fmla="*/ 10151 h 686445"/>
              <a:gd name="connsiteX2" fmla="*/ 285708 w 448465"/>
              <a:gd name="connsiteY2" fmla="*/ 12603 h 686445"/>
              <a:gd name="connsiteX3" fmla="*/ 296979 w 448465"/>
              <a:gd name="connsiteY3" fmla="*/ 22444 h 686445"/>
              <a:gd name="connsiteX4" fmla="*/ 299190 w 448465"/>
              <a:gd name="connsiteY4" fmla="*/ 348863 h 686445"/>
              <a:gd name="connsiteX5" fmla="*/ 316856 w 448465"/>
              <a:gd name="connsiteY5" fmla="*/ 348401 h 686445"/>
              <a:gd name="connsiteX6" fmla="*/ 424929 w 448465"/>
              <a:gd name="connsiteY6" fmla="*/ 352293 h 686445"/>
              <a:gd name="connsiteX7" fmla="*/ 433681 w 448465"/>
              <a:gd name="connsiteY7" fmla="*/ 353781 h 686445"/>
              <a:gd name="connsiteX8" fmla="*/ 388679 w 448465"/>
              <a:gd name="connsiteY8" fmla="*/ 521785 h 686445"/>
              <a:gd name="connsiteX9" fmla="*/ 245373 w 448465"/>
              <a:gd name="connsiteY9" fmla="*/ 682731 h 686445"/>
              <a:gd name="connsiteX10" fmla="*/ 110526 w 448465"/>
              <a:gd name="connsiteY10" fmla="*/ 586473 h 686445"/>
              <a:gd name="connsiteX11" fmla="*/ 191 w 448465"/>
              <a:gd name="connsiteY11" fmla="*/ 369804 h 686445"/>
              <a:gd name="connsiteX12" fmla="*/ 24648 w 448465"/>
              <a:gd name="connsiteY12" fmla="*/ 352777 h 686445"/>
              <a:gd name="connsiteX13" fmla="*/ 35580 w 448465"/>
              <a:gd name="connsiteY13" fmla="*/ 350535 h 686445"/>
              <a:gd name="connsiteX14" fmla="*/ 140096 w 448465"/>
              <a:gd name="connsiteY14" fmla="*/ 355393 h 686445"/>
              <a:gd name="connsiteX15" fmla="*/ 125798 w 448465"/>
              <a:gd name="connsiteY15" fmla="*/ 29297 h 686445"/>
              <a:gd name="connsiteX16" fmla="*/ 129179 w 448465"/>
              <a:gd name="connsiteY16" fmla="*/ 19276 h 686445"/>
              <a:gd name="connsiteX17" fmla="*/ 140044 w 448465"/>
              <a:gd name="connsiteY17" fmla="*/ 7841 h 686445"/>
              <a:gd name="connsiteX18" fmla="*/ 223486 w 448465"/>
              <a:gd name="connsiteY18" fmla="*/ 1427 h 686445"/>
              <a:gd name="connsiteX19" fmla="*/ 256376 w 448465"/>
              <a:gd name="connsiteY19" fmla="*/ 13 h 6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8465" h="686445">
                <a:moveTo>
                  <a:pt x="256376" y="13"/>
                </a:moveTo>
                <a:cubicBezTo>
                  <a:pt x="268638" y="191"/>
                  <a:pt x="280165" y="2295"/>
                  <a:pt x="284865" y="10151"/>
                </a:cubicBezTo>
                <a:cubicBezTo>
                  <a:pt x="284978" y="11132"/>
                  <a:pt x="285594" y="11621"/>
                  <a:pt x="285708" y="12603"/>
                </a:cubicBezTo>
                <a:cubicBezTo>
                  <a:pt x="290853" y="13011"/>
                  <a:pt x="294755" y="16109"/>
                  <a:pt x="296979" y="22444"/>
                </a:cubicBezTo>
                <a:cubicBezTo>
                  <a:pt x="330116" y="125212"/>
                  <a:pt x="296936" y="241639"/>
                  <a:pt x="299190" y="348863"/>
                </a:cubicBezTo>
                <a:cubicBezTo>
                  <a:pt x="304770" y="348723"/>
                  <a:pt x="311277" y="348540"/>
                  <a:pt x="316856" y="348401"/>
                </a:cubicBezTo>
                <a:cubicBezTo>
                  <a:pt x="348247" y="347802"/>
                  <a:pt x="395287" y="337897"/>
                  <a:pt x="424929" y="352293"/>
                </a:cubicBezTo>
                <a:cubicBezTo>
                  <a:pt x="428308" y="351410"/>
                  <a:pt x="431490" y="352041"/>
                  <a:pt x="433681" y="353781"/>
                </a:cubicBezTo>
                <a:cubicBezTo>
                  <a:pt x="478815" y="388726"/>
                  <a:pt x="408017" y="491667"/>
                  <a:pt x="388679" y="521785"/>
                </a:cubicBezTo>
                <a:cubicBezTo>
                  <a:pt x="355140" y="574287"/>
                  <a:pt x="307535" y="658418"/>
                  <a:pt x="245373" y="682731"/>
                </a:cubicBezTo>
                <a:cubicBezTo>
                  <a:pt x="189599" y="704761"/>
                  <a:pt x="136089" y="623154"/>
                  <a:pt x="110526" y="586473"/>
                </a:cubicBezTo>
                <a:cubicBezTo>
                  <a:pt x="66816" y="524573"/>
                  <a:pt x="13144" y="446403"/>
                  <a:pt x="191" y="369804"/>
                </a:cubicBezTo>
                <a:cubicBezTo>
                  <a:pt x="-2032" y="354330"/>
                  <a:pt x="15749" y="345712"/>
                  <a:pt x="24648" y="352777"/>
                </a:cubicBezTo>
                <a:cubicBezTo>
                  <a:pt x="28037" y="350899"/>
                  <a:pt x="31416" y="350016"/>
                  <a:pt x="35580" y="350535"/>
                </a:cubicBezTo>
                <a:cubicBezTo>
                  <a:pt x="70132" y="355233"/>
                  <a:pt x="105143" y="355838"/>
                  <a:pt x="140096" y="355393"/>
                </a:cubicBezTo>
                <a:cubicBezTo>
                  <a:pt x="144162" y="245831"/>
                  <a:pt x="129275" y="138495"/>
                  <a:pt x="125798" y="29297"/>
                </a:cubicBezTo>
                <a:cubicBezTo>
                  <a:pt x="125276" y="25316"/>
                  <a:pt x="126954" y="22078"/>
                  <a:pt x="129179" y="19276"/>
                </a:cubicBezTo>
                <a:cubicBezTo>
                  <a:pt x="130014" y="13586"/>
                  <a:pt x="133108" y="9689"/>
                  <a:pt x="140044" y="7841"/>
                </a:cubicBezTo>
                <a:cubicBezTo>
                  <a:pt x="167252" y="2250"/>
                  <a:pt x="195643" y="2056"/>
                  <a:pt x="223486" y="1427"/>
                </a:cubicBezTo>
                <a:cubicBezTo>
                  <a:pt x="231121" y="1582"/>
                  <a:pt x="244115" y="-165"/>
                  <a:pt x="256376" y="13"/>
                </a:cubicBezTo>
                <a:close/>
              </a:path>
            </a:pathLst>
          </a:custGeom>
          <a:gradFill>
            <a:gsLst>
              <a:gs pos="25000">
                <a:schemeClr val="accent4"/>
              </a:gs>
              <a:gs pos="100000">
                <a:schemeClr val="accent1">
                  <a:alpha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22329F7-C6B8-4404-8AC5-0315FA540C1C}"/>
              </a:ext>
            </a:extLst>
          </p:cNvPr>
          <p:cNvGrpSpPr/>
          <p:nvPr/>
        </p:nvGrpSpPr>
        <p:grpSpPr>
          <a:xfrm>
            <a:off x="7545552" y="3886109"/>
            <a:ext cx="3559949" cy="530495"/>
            <a:chOff x="6525925" y="3458153"/>
            <a:chExt cx="3091876" cy="540000"/>
          </a:xfrm>
        </p:grpSpPr>
        <p:sp>
          <p:nvSpPr>
            <p:cNvPr id="25" name="矩形: 对角圆角 24">
              <a:extLst>
                <a:ext uri="{FF2B5EF4-FFF2-40B4-BE49-F238E27FC236}">
                  <a16:creationId xmlns:a16="http://schemas.microsoft.com/office/drawing/2014/main" id="{AF7A79EE-7051-4B5E-8089-FC26B37CFC48}"/>
                </a:ext>
              </a:extLst>
            </p:cNvPr>
            <p:cNvSpPr/>
            <p:nvPr/>
          </p:nvSpPr>
          <p:spPr>
            <a:xfrm flipV="1">
              <a:off x="6525925" y="3458153"/>
              <a:ext cx="3091876" cy="540000"/>
            </a:xfrm>
            <a:prstGeom prst="round2DiagRect">
              <a:avLst>
                <a:gd name="adj1" fmla="val 32619"/>
                <a:gd name="adj2" fmla="val 0"/>
              </a:avLst>
            </a:prstGeom>
            <a:gradFill>
              <a:gsLst>
                <a:gs pos="20000">
                  <a:srgbClr val="DEE1E6">
                    <a:alpha val="64000"/>
                  </a:srgbClr>
                </a:gs>
                <a:gs pos="88000">
                  <a:srgbClr val="DEE1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E65AC99-0000-4930-8F71-1158CA926A8B}"/>
                </a:ext>
              </a:extLst>
            </p:cNvPr>
            <p:cNvSpPr txBox="1"/>
            <p:nvPr/>
          </p:nvSpPr>
          <p:spPr>
            <a:xfrm>
              <a:off x="6631862" y="3511519"/>
              <a:ext cx="2880000" cy="407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高性能应用操作系统场景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90A0072-D340-4175-9519-0C4E3431CAEC}"/>
              </a:ext>
            </a:extLst>
          </p:cNvPr>
          <p:cNvGrpSpPr/>
          <p:nvPr/>
        </p:nvGrpSpPr>
        <p:grpSpPr>
          <a:xfrm>
            <a:off x="7065051" y="5251288"/>
            <a:ext cx="4520949" cy="1199099"/>
            <a:chOff x="6525925" y="3458154"/>
            <a:chExt cx="3091876" cy="556622"/>
          </a:xfrm>
        </p:grpSpPr>
        <p:sp>
          <p:nvSpPr>
            <p:cNvPr id="28" name="矩形: 对角圆角 27">
              <a:extLst>
                <a:ext uri="{FF2B5EF4-FFF2-40B4-BE49-F238E27FC236}">
                  <a16:creationId xmlns:a16="http://schemas.microsoft.com/office/drawing/2014/main" id="{9F862E3E-7A81-4138-82FF-868DF8E817CF}"/>
                </a:ext>
              </a:extLst>
            </p:cNvPr>
            <p:cNvSpPr/>
            <p:nvPr/>
          </p:nvSpPr>
          <p:spPr>
            <a:xfrm flipV="1">
              <a:off x="6525925" y="3458154"/>
              <a:ext cx="3091876" cy="540000"/>
            </a:xfrm>
            <a:prstGeom prst="round2DiagRect">
              <a:avLst>
                <a:gd name="adj1" fmla="val 32619"/>
                <a:gd name="adj2" fmla="val 0"/>
              </a:avLst>
            </a:prstGeom>
            <a:gradFill>
              <a:gsLst>
                <a:gs pos="20000">
                  <a:srgbClr val="DEE1E6">
                    <a:alpha val="64000"/>
                  </a:srgbClr>
                </a:gs>
                <a:gs pos="88000">
                  <a:srgbClr val="DEE1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CB509F8-1AFB-4ABF-B570-AF2454D0E7E4}"/>
                </a:ext>
              </a:extLst>
            </p:cNvPr>
            <p:cNvSpPr txBox="1"/>
            <p:nvPr/>
          </p:nvSpPr>
          <p:spPr>
            <a:xfrm>
              <a:off x="6700123" y="3469074"/>
              <a:ext cx="2880000" cy="545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00"/>
                </a:spcBef>
                <a:buSzPct val="60000"/>
              </a:pP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可以选择如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RV32IMFDC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的指令集，使用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Machine Mode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（机器模式）与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User Mode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（用户模式）两种模式。</a:t>
              </a:r>
              <a:endParaRPr lang="en-US" altLang="zh-CN" sz="2000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8272481C-6CD6-4DE9-A585-A0BA2E5BA283}"/>
              </a:ext>
            </a:extLst>
          </p:cNvPr>
          <p:cNvSpPr txBox="1"/>
          <p:nvPr/>
        </p:nvSpPr>
        <p:spPr>
          <a:xfrm>
            <a:off x="5176542" y="5278085"/>
            <a:ext cx="1720141" cy="1165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共同部分</a:t>
            </a:r>
            <a:endParaRPr lang="en-US" altLang="zh-CN" sz="28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相互兼容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312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23" grpId="0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指令特点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模块化</a:t>
            </a: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-3</a:t>
            </a:r>
            <a:endParaRPr lang="zh-CN" altLang="en-US" sz="28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1EEA3B-22F4-4E5E-9187-C247C8910B41}"/>
              </a:ext>
            </a:extLst>
          </p:cNvPr>
          <p:cNvSpPr txBox="1"/>
          <p:nvPr/>
        </p:nvSpPr>
        <p:spPr>
          <a:xfrm>
            <a:off x="515935" y="2370826"/>
            <a:ext cx="6504297" cy="241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457200" indent="-457200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3200" kern="0" dirty="0">
                <a:latin typeface="+mn-ea"/>
              </a:rPr>
              <a:t>RISC-V</a:t>
            </a:r>
            <a:r>
              <a:rPr lang="zh-CN" altLang="en-US" sz="3200" kern="0" dirty="0">
                <a:latin typeface="+mn-ea"/>
              </a:rPr>
              <a:t>的模块发展，只会是出于科技的原因，由基金会决定，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即使添加了新的模块，是否选择使用的权力，还是在用户手中</a:t>
            </a:r>
            <a:r>
              <a:rPr lang="zh-CN" altLang="en-US" sz="3200" kern="0" dirty="0">
                <a:latin typeface="+mn-ea"/>
              </a:rPr>
              <a:t>。</a:t>
            </a:r>
            <a:endParaRPr lang="en-US" altLang="zh-CN" sz="3200" kern="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30A2A1-954E-49C8-BC37-E2B08CA43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71" y="1209367"/>
            <a:ext cx="2942801" cy="5593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36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指令特点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整齐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1EEA3B-22F4-4E5E-9187-C247C8910B41}"/>
              </a:ext>
            </a:extLst>
          </p:cNvPr>
          <p:cNvSpPr txBox="1"/>
          <p:nvPr/>
        </p:nvSpPr>
        <p:spPr>
          <a:xfrm>
            <a:off x="515936" y="2156975"/>
            <a:ext cx="11070066" cy="984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457200" indent="-457200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500" kern="0" dirty="0">
                <a:latin typeface="+mn-ea"/>
              </a:rPr>
              <a:t>得益于后发优势和总结了多年来处理器发展的教训，</a:t>
            </a:r>
            <a:r>
              <a:rPr lang="en-US" altLang="zh-CN" sz="2500" kern="0" dirty="0">
                <a:latin typeface="+mn-ea"/>
              </a:rPr>
              <a:t>RISC-V</a:t>
            </a:r>
            <a:r>
              <a:rPr lang="zh-CN" altLang="en-US" sz="2500" kern="0" dirty="0">
                <a:latin typeface="+mn-ea"/>
              </a:rPr>
              <a:t>的指令集编码非常规整，指令所需的通用寄存器的索引（</a:t>
            </a:r>
            <a:r>
              <a:rPr lang="en-US" altLang="zh-CN" sz="2500" kern="0" dirty="0">
                <a:latin typeface="+mn-ea"/>
              </a:rPr>
              <a:t>Index</a:t>
            </a:r>
            <a:r>
              <a:rPr lang="zh-CN" altLang="en-US" sz="2500" kern="0" dirty="0">
                <a:latin typeface="+mn-ea"/>
              </a:rPr>
              <a:t>）都被放在固定的位置。</a:t>
            </a:r>
            <a:endParaRPr lang="en-US" altLang="zh-CN" sz="2500" kern="0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5A210D-7C3F-4326-8E6E-CF646D780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13"/>
          <a:stretch/>
        </p:blipFill>
        <p:spPr>
          <a:xfrm>
            <a:off x="1123740" y="3303249"/>
            <a:ext cx="9854457" cy="30351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B2FF5E-E2A0-48C6-90E0-BADC8903D42F}"/>
              </a:ext>
            </a:extLst>
          </p:cNvPr>
          <p:cNvSpPr txBox="1"/>
          <p:nvPr/>
        </p:nvSpPr>
        <p:spPr>
          <a:xfrm>
            <a:off x="4372099" y="6338420"/>
            <a:ext cx="3447802" cy="45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图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4. RISC-V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指令集编码格式</a:t>
            </a:r>
            <a:endParaRPr lang="en-US" altLang="zh-CN" sz="20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4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指令特点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特权模式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1EEA3B-22F4-4E5E-9187-C247C8910B41}"/>
              </a:ext>
            </a:extLst>
          </p:cNvPr>
          <p:cNvSpPr txBox="1"/>
          <p:nvPr/>
        </p:nvSpPr>
        <p:spPr>
          <a:xfrm>
            <a:off x="515934" y="2370826"/>
            <a:ext cx="10980000" cy="346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/>
              <a:t>RISC-V</a:t>
            </a:r>
            <a:r>
              <a:rPr lang="zh-CN" altLang="en-US" sz="2800" dirty="0"/>
              <a:t>架构定义了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三种工作模式</a:t>
            </a:r>
            <a:r>
              <a:rPr lang="zh-CN" altLang="en-US" sz="2800" dirty="0"/>
              <a:t>，又称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特权模式</a:t>
            </a:r>
            <a:r>
              <a:rPr lang="zh-CN" altLang="en-US" sz="2800" dirty="0"/>
              <a:t>（</a:t>
            </a:r>
            <a:r>
              <a:rPr lang="en-US" altLang="zh-CN" sz="2800" dirty="0"/>
              <a:t>Privileged Mode</a:t>
            </a:r>
            <a:r>
              <a:rPr lang="zh-CN" altLang="en-US" sz="2800" dirty="0"/>
              <a:t>）</a:t>
            </a: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Mode</a:t>
            </a:r>
            <a:r>
              <a:rPr lang="zh-CN" altLang="en-US" sz="2800" dirty="0"/>
              <a:t>：机器模式，简称</a:t>
            </a:r>
            <a:r>
              <a:rPr lang="en-US" altLang="zh-CN" sz="2800" dirty="0"/>
              <a:t>M Mode</a:t>
            </a:r>
            <a:r>
              <a:rPr lang="zh-CN" altLang="en-US" sz="2800" dirty="0"/>
              <a:t>。</a:t>
            </a: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Supervisor Mode</a:t>
            </a:r>
            <a:r>
              <a:rPr lang="zh-CN" altLang="en-US" sz="2800" dirty="0"/>
              <a:t>：监督模式，简称</a:t>
            </a:r>
            <a:r>
              <a:rPr lang="en-US" altLang="zh-CN" sz="2800" dirty="0"/>
              <a:t>S Mode</a:t>
            </a:r>
            <a:r>
              <a:rPr lang="zh-CN" altLang="en-US" sz="2800" dirty="0"/>
              <a:t>。</a:t>
            </a: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Mode</a:t>
            </a:r>
            <a:r>
              <a:rPr lang="zh-CN" altLang="en-US" sz="2800" dirty="0"/>
              <a:t>：用户模式，简称</a:t>
            </a:r>
            <a:r>
              <a:rPr lang="en-US" altLang="zh-CN" sz="2800" dirty="0"/>
              <a:t>U Mode</a:t>
            </a:r>
            <a:r>
              <a:rPr lang="zh-CN" altLang="en-US" sz="2800" dirty="0"/>
              <a:t>。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/>
              <a:t>RISC-V</a:t>
            </a:r>
            <a:r>
              <a:rPr lang="zh-CN" altLang="en-US" sz="2800" dirty="0"/>
              <a:t>架构定义</a:t>
            </a:r>
            <a:r>
              <a:rPr lang="en-US" altLang="zh-CN" sz="2800" dirty="0"/>
              <a:t>M Mode</a:t>
            </a:r>
            <a:r>
              <a:rPr lang="zh-CN" altLang="en-US" sz="2800" dirty="0"/>
              <a:t>为必选模式，另外两种为可选模式。通过不同的模式组合可以实现不同的系统。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11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指令特点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其余特点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F3FB158-1577-4429-BE1D-E74C6069E547}"/>
              </a:ext>
            </a:extLst>
          </p:cNvPr>
          <p:cNvSpPr txBox="1"/>
          <p:nvPr/>
        </p:nvSpPr>
        <p:spPr>
          <a:xfrm>
            <a:off x="944250" y="2773493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简洁的存储器访问指令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AA85D85-04A8-4EF8-A628-35B7E590C3CB}"/>
              </a:ext>
            </a:extLst>
          </p:cNvPr>
          <p:cNvCxnSpPr>
            <a:cxnSpLocks/>
          </p:cNvCxnSpPr>
          <p:nvPr/>
        </p:nvCxnSpPr>
        <p:spPr>
          <a:xfrm>
            <a:off x="714000" y="2337235"/>
            <a:ext cx="0" cy="3773269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alpha val="0"/>
                  </a:schemeClr>
                </a:gs>
                <a:gs pos="25000">
                  <a:schemeClr val="accent1"/>
                </a:gs>
                <a:gs pos="75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A3E6F0D-0C78-4687-91F4-82790B9D0602}"/>
              </a:ext>
            </a:extLst>
          </p:cNvPr>
          <p:cNvGrpSpPr/>
          <p:nvPr/>
        </p:nvGrpSpPr>
        <p:grpSpPr>
          <a:xfrm>
            <a:off x="606000" y="2905911"/>
            <a:ext cx="216000" cy="216000"/>
            <a:chOff x="7383780" y="2788358"/>
            <a:chExt cx="216000" cy="2160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E4507E8-BA9F-4C38-9B3A-A1330C9B0110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7C0C830-A8FA-43EC-A01A-7C14EAA43F0A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24DC9EF-AA3A-4D11-86AB-A1EFFED8606A}"/>
              </a:ext>
            </a:extLst>
          </p:cNvPr>
          <p:cNvSpPr txBox="1"/>
          <p:nvPr/>
        </p:nvSpPr>
        <p:spPr>
          <a:xfrm>
            <a:off x="944250" y="3403921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高效的分支跳转指令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25E896D-1C0A-461C-8B29-9DC4D0F31279}"/>
              </a:ext>
            </a:extLst>
          </p:cNvPr>
          <p:cNvGrpSpPr/>
          <p:nvPr/>
        </p:nvGrpSpPr>
        <p:grpSpPr>
          <a:xfrm>
            <a:off x="606000" y="3526280"/>
            <a:ext cx="216000" cy="216000"/>
            <a:chOff x="7383780" y="2788358"/>
            <a:chExt cx="216000" cy="216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2625901-2458-4A48-BE28-BEC493EC6E43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6450877-1870-4240-9FBC-488AB0100878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9FD54C96-1FD4-4CEF-B5DC-1B3E88BE5B42}"/>
              </a:ext>
            </a:extLst>
          </p:cNvPr>
          <p:cNvSpPr txBox="1"/>
          <p:nvPr/>
        </p:nvSpPr>
        <p:spPr>
          <a:xfrm>
            <a:off x="944250" y="4022780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简洁的子程序调用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3CC85FF-42F0-4054-A681-EF86B197232A}"/>
              </a:ext>
            </a:extLst>
          </p:cNvPr>
          <p:cNvGrpSpPr/>
          <p:nvPr/>
        </p:nvGrpSpPr>
        <p:grpSpPr>
          <a:xfrm>
            <a:off x="606000" y="4158996"/>
            <a:ext cx="216000" cy="216000"/>
            <a:chOff x="7383780" y="2788358"/>
            <a:chExt cx="216000" cy="216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42E9C6E-0D92-4A65-993F-EE962B41B070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46898DC-63B4-494E-BAC7-AAB24181F8FF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62DB7FF-91FD-4ECB-BE9A-A7FBD3C910F2}"/>
              </a:ext>
            </a:extLst>
          </p:cNvPr>
          <p:cNvSpPr txBox="1"/>
          <p:nvPr/>
        </p:nvSpPr>
        <p:spPr>
          <a:xfrm>
            <a:off x="944250" y="4640839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无条件码执行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21C26DA-7F63-470B-B8B8-F60FDCC4BCDE}"/>
              </a:ext>
            </a:extLst>
          </p:cNvPr>
          <p:cNvGrpSpPr/>
          <p:nvPr/>
        </p:nvGrpSpPr>
        <p:grpSpPr>
          <a:xfrm>
            <a:off x="606000" y="4773257"/>
            <a:ext cx="216000" cy="216000"/>
            <a:chOff x="7383780" y="2788358"/>
            <a:chExt cx="216000" cy="216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520DCE6-BD6C-473B-B6AB-B3B1BB3CDA16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A224167-6969-4845-8069-1F3A7E4A0B44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5E71C84B-2849-4C30-8374-69F37C31C2FC}"/>
              </a:ext>
            </a:extLst>
          </p:cNvPr>
          <p:cNvSpPr txBox="1"/>
          <p:nvPr/>
        </p:nvSpPr>
        <p:spPr>
          <a:xfrm>
            <a:off x="944250" y="5271267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无分支延迟槽（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Delay Slot</a:t>
            </a: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）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B18C504-CDBF-4257-83EC-87FB11A8D7D3}"/>
              </a:ext>
            </a:extLst>
          </p:cNvPr>
          <p:cNvGrpSpPr/>
          <p:nvPr/>
        </p:nvGrpSpPr>
        <p:grpSpPr>
          <a:xfrm>
            <a:off x="606000" y="5393626"/>
            <a:ext cx="216000" cy="216000"/>
            <a:chOff x="7383780" y="2788358"/>
            <a:chExt cx="216000" cy="216000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308143B-F951-48FF-AE3C-110C4C723E7B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DE3DA2A-A891-4FF5-AA16-ABA405FBC252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E531C62D-88D2-4F17-A685-AF1FA1632174}"/>
              </a:ext>
            </a:extLst>
          </p:cNvPr>
          <p:cNvSpPr txBox="1"/>
          <p:nvPr/>
        </p:nvSpPr>
        <p:spPr>
          <a:xfrm>
            <a:off x="5543290" y="2773493"/>
            <a:ext cx="6321788" cy="45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无零开销硬件循环（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Zero Overhead Hardware Loop</a:t>
            </a: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）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1D9D6F2-FD2D-4CC5-AF20-7EB56A2D2EB8}"/>
              </a:ext>
            </a:extLst>
          </p:cNvPr>
          <p:cNvCxnSpPr>
            <a:cxnSpLocks/>
          </p:cNvCxnSpPr>
          <p:nvPr/>
        </p:nvCxnSpPr>
        <p:spPr>
          <a:xfrm>
            <a:off x="5313040" y="2337235"/>
            <a:ext cx="0" cy="3773269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alpha val="0"/>
                  </a:schemeClr>
                </a:gs>
                <a:gs pos="25000">
                  <a:schemeClr val="accent1"/>
                </a:gs>
                <a:gs pos="75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1F4F963-7C5E-46F0-A857-43E030035946}"/>
              </a:ext>
            </a:extLst>
          </p:cNvPr>
          <p:cNvGrpSpPr/>
          <p:nvPr/>
        </p:nvGrpSpPr>
        <p:grpSpPr>
          <a:xfrm>
            <a:off x="5205040" y="2905911"/>
            <a:ext cx="216000" cy="216000"/>
            <a:chOff x="7383780" y="2788358"/>
            <a:chExt cx="216000" cy="216000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E2CE115A-F42C-4F05-A460-F7EB43C01283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3C8A9E0-23A0-43A0-8023-D40C0047B0EB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14D9FC6D-A9D1-4DC0-A6F5-230E7BE2BD0B}"/>
              </a:ext>
            </a:extLst>
          </p:cNvPr>
          <p:cNvSpPr txBox="1"/>
          <p:nvPr/>
        </p:nvSpPr>
        <p:spPr>
          <a:xfrm>
            <a:off x="5543290" y="3403921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简洁的运算指令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CBF0613-DF60-4784-A720-A61812DBBE80}"/>
              </a:ext>
            </a:extLst>
          </p:cNvPr>
          <p:cNvGrpSpPr/>
          <p:nvPr/>
        </p:nvGrpSpPr>
        <p:grpSpPr>
          <a:xfrm>
            <a:off x="5205040" y="3526280"/>
            <a:ext cx="216000" cy="216000"/>
            <a:chOff x="7383780" y="2788358"/>
            <a:chExt cx="216000" cy="2160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3F645F1-A297-46F6-887A-BECAECB76775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F82B2A0-DCDE-42FF-B6E8-7E74E2DB24CC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8EC77FA6-A920-4341-AB69-A685FBB2FC92}"/>
              </a:ext>
            </a:extLst>
          </p:cNvPr>
          <p:cNvSpPr txBox="1"/>
          <p:nvPr/>
        </p:nvSpPr>
        <p:spPr>
          <a:xfrm>
            <a:off x="5543290" y="4022780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简洁的运算指令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B32FBE7-BB1C-4112-9F27-869A50DA5787}"/>
              </a:ext>
            </a:extLst>
          </p:cNvPr>
          <p:cNvGrpSpPr/>
          <p:nvPr/>
        </p:nvGrpSpPr>
        <p:grpSpPr>
          <a:xfrm>
            <a:off x="5205040" y="4158996"/>
            <a:ext cx="216000" cy="216000"/>
            <a:chOff x="7383780" y="2788358"/>
            <a:chExt cx="216000" cy="216000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111DA339-EE65-4D6E-AD36-43A3F80EE236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EA7AA43-6F8B-421B-AAB6-4370B22322DD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E0B0FFD5-593B-4C80-A7FF-070051C68DA3}"/>
              </a:ext>
            </a:extLst>
          </p:cNvPr>
          <p:cNvSpPr txBox="1"/>
          <p:nvPr/>
        </p:nvSpPr>
        <p:spPr>
          <a:xfrm>
            <a:off x="5543290" y="4640839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矢量指令子集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5872243-9949-4996-8939-F1054611A3DD}"/>
              </a:ext>
            </a:extLst>
          </p:cNvPr>
          <p:cNvGrpSpPr/>
          <p:nvPr/>
        </p:nvGrpSpPr>
        <p:grpSpPr>
          <a:xfrm>
            <a:off x="5205040" y="4773257"/>
            <a:ext cx="216000" cy="216000"/>
            <a:chOff x="7383780" y="2788358"/>
            <a:chExt cx="216000" cy="216000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BC174B90-80C0-4CA0-AE26-2DEFB79D5F5C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F872B075-BB84-4771-B9BE-ED47ED309884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49E634E9-8ECF-40D1-8BA0-89D6FEE96814}"/>
              </a:ext>
            </a:extLst>
          </p:cNvPr>
          <p:cNvSpPr txBox="1"/>
          <p:nvPr/>
        </p:nvSpPr>
        <p:spPr>
          <a:xfrm>
            <a:off x="5543290" y="5271267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矢量指令子集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94002F3-FB42-4F66-8137-13010611FF06}"/>
              </a:ext>
            </a:extLst>
          </p:cNvPr>
          <p:cNvGrpSpPr/>
          <p:nvPr/>
        </p:nvGrpSpPr>
        <p:grpSpPr>
          <a:xfrm>
            <a:off x="5205040" y="5393626"/>
            <a:ext cx="216000" cy="216000"/>
            <a:chOff x="7383780" y="2788358"/>
            <a:chExt cx="216000" cy="21600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4D1652EF-1932-4E30-B592-267BF350B90C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5F4DAFB-9C94-4A63-A675-4341A5BDC38C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748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9" grpId="0"/>
      <p:bldP spid="23" grpId="0"/>
      <p:bldP spid="27" grpId="0"/>
      <p:bldP spid="60" grpId="0"/>
      <p:bldP spid="65" grpId="0"/>
      <p:bldP spid="69" grpId="0"/>
      <p:bldP spid="73" grpId="0"/>
      <p:bldP spid="7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指令特点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3F8508-0DE0-497B-9504-BAD1137F4481}"/>
              </a:ext>
            </a:extLst>
          </p:cNvPr>
          <p:cNvSpPr txBox="1"/>
          <p:nvPr/>
        </p:nvSpPr>
        <p:spPr>
          <a:xfrm>
            <a:off x="516000" y="1316153"/>
            <a:ext cx="1484313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对比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554B213-6C2A-46DC-BA14-DD8FA5B31B9C}"/>
              </a:ext>
            </a:extLst>
          </p:cNvPr>
          <p:cNvCxnSpPr>
            <a:cxnSpLocks/>
          </p:cNvCxnSpPr>
          <p:nvPr/>
        </p:nvCxnSpPr>
        <p:spPr>
          <a:xfrm>
            <a:off x="606126" y="2223959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单圆角 7">
            <a:extLst>
              <a:ext uri="{FF2B5EF4-FFF2-40B4-BE49-F238E27FC236}">
                <a16:creationId xmlns:a16="http://schemas.microsoft.com/office/drawing/2014/main" id="{D2C844D1-2986-4EBC-8A90-63A09EB1682A}"/>
              </a:ext>
            </a:extLst>
          </p:cNvPr>
          <p:cNvSpPr/>
          <p:nvPr/>
        </p:nvSpPr>
        <p:spPr>
          <a:xfrm flipH="1">
            <a:off x="336000" y="1879446"/>
            <a:ext cx="11520000" cy="1273031"/>
          </a:xfrm>
          <a:prstGeom prst="round1Rect">
            <a:avLst>
              <a:gd name="adj" fmla="val 25205"/>
            </a:avLst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F81BD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6A6F80C-EA09-42AB-8208-29DECCB2D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48806"/>
              </p:ext>
            </p:extLst>
          </p:nvPr>
        </p:nvGraphicFramePr>
        <p:xfrm>
          <a:off x="336000" y="1879446"/>
          <a:ext cx="11520000" cy="4819143"/>
        </p:xfrm>
        <a:graphic>
          <a:graphicData uri="http://schemas.openxmlformats.org/drawingml/2006/table">
            <a:tbl>
              <a:tblPr/>
              <a:tblGrid>
                <a:gridCol w="12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9921063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325215588"/>
                    </a:ext>
                  </a:extLst>
                </a:gridCol>
                <a:gridCol w="3780000">
                  <a:extLst>
                    <a:ext uri="{9D8B030D-6E8A-4147-A177-3AD203B41FA5}">
                      <a16:colId xmlns:a16="http://schemas.microsoft.com/office/drawing/2014/main" val="753858947"/>
                    </a:ext>
                  </a:extLst>
                </a:gridCol>
              </a:tblGrid>
              <a:tr h="540000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endParaRPr lang="en-US" sz="14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过去的错误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RV32I(2011)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吸取的经验教训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RISC-V</a:t>
                      </a:r>
                      <a:endParaRPr lang="en-US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ARM-32(1986)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MIPS-32(1986)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x86-32 (1978)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endParaRPr lang="zh-CN" altLang="en-US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成本</a:t>
                      </a:r>
                      <a:endParaRPr lang="en-US" altLang="zh-CN" sz="18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必须支持整数乘除法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必须支持整数乘除法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位以及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位操作、必须支持整数乘除法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无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位、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位操作、可选的整数乘除法支持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(RV32M)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简洁性</a:t>
                      </a:r>
                      <a:endParaRPr lang="en-US" altLang="zh-CN" sz="18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无零寄存器、条件指令执行、复杂的寻址模式、栈操作指令（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push/pop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）、算术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逻辑指令中存在移位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立即数支持零扩展及符号扩展、一些算术指令会造成溢出异常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无零寄存器、复杂的过程调用指令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(enter/leave)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、栈指令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(push/pop)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、复杂寻址模式、循环指令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寄存器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x0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专门用于存放常数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、立即数只进行符号扩展、一种数据寻址模式、没有条件执行、没有复杂的函数调用指令以及栈指令、算术指令不抛异常、使用单独的移位指令来处理移位操作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性能</a:t>
                      </a:r>
                      <a:endParaRPr lang="en-US" altLang="zh-CN" sz="18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分支指令使用条件码、在不同格式的指令中，源和目的寄存器的位置不同、加载多个计算得到的立即数、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PC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是一个通用寄存器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在不同格式的指令中，源和目的寄存器的位置不同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分支指令使用条件码、每个指令中最多只能使用两个寄存器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使用同一条指令实现比较及跳转（不使用条件码）、每条指令三个寄存器、不能一次</a:t>
                      </a:r>
                      <a:r>
                        <a:rPr lang="en-US" altLang="zh-CN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load</a:t>
                      </a: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多个数据、不同指令格式中，源及目的寄存器字段位置固定、立即数是常数（不是由计算得出的）、</a:t>
                      </a:r>
                      <a:r>
                        <a:rPr lang="en-US" altLang="zh-CN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不是通用寄存器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2457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7428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指令特点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3F8508-0DE0-497B-9504-BAD1137F4481}"/>
              </a:ext>
            </a:extLst>
          </p:cNvPr>
          <p:cNvSpPr txBox="1"/>
          <p:nvPr/>
        </p:nvSpPr>
        <p:spPr>
          <a:xfrm>
            <a:off x="516000" y="1316153"/>
            <a:ext cx="1484313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对比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554B213-6C2A-46DC-BA14-DD8FA5B31B9C}"/>
              </a:ext>
            </a:extLst>
          </p:cNvPr>
          <p:cNvCxnSpPr>
            <a:cxnSpLocks/>
          </p:cNvCxnSpPr>
          <p:nvPr/>
        </p:nvCxnSpPr>
        <p:spPr>
          <a:xfrm>
            <a:off x="606126" y="2223959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单圆角 7">
            <a:extLst>
              <a:ext uri="{FF2B5EF4-FFF2-40B4-BE49-F238E27FC236}">
                <a16:creationId xmlns:a16="http://schemas.microsoft.com/office/drawing/2014/main" id="{D2C844D1-2986-4EBC-8A90-63A09EB1682A}"/>
              </a:ext>
            </a:extLst>
          </p:cNvPr>
          <p:cNvSpPr/>
          <p:nvPr/>
        </p:nvSpPr>
        <p:spPr>
          <a:xfrm flipH="1">
            <a:off x="426000" y="1847773"/>
            <a:ext cx="11340000" cy="1273031"/>
          </a:xfrm>
          <a:prstGeom prst="round1Rect">
            <a:avLst>
              <a:gd name="adj" fmla="val 25205"/>
            </a:avLst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F81BD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6A6F80C-EA09-42AB-8208-29DECCB2D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706138"/>
              </p:ext>
            </p:extLst>
          </p:nvPr>
        </p:nvGraphicFramePr>
        <p:xfrm>
          <a:off x="426000" y="1847773"/>
          <a:ext cx="11340000" cy="4799920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9921063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325215588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753858947"/>
                    </a:ext>
                  </a:extLst>
                </a:gridCol>
              </a:tblGrid>
              <a:tr h="540000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过去的错误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RV32I(2011)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吸取的经验教训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RISC-V</a:t>
                      </a:r>
                      <a:endParaRPr lang="en-US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ARM-32(1986)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MIPS-32(1986)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x86-32 (1978)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endParaRPr lang="zh-CN" altLang="en-US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800" b="1" kern="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架构和具体实现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800" b="1" kern="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的分离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将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PC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像普通寄存器一样读写，这样暴露了流水线长度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分支指令延迟槽、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Load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指令延迟槽、乘除法使用单独的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HI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，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LO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寄存器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寄存器不是通用的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(AX,CX,DX,DI,SI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有特殊用途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分支指令没有延迟槽、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Load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指令无延迟槽、通用寄存器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51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800" b="1" kern="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增长空间</a:t>
                      </a:r>
                      <a:endParaRPr lang="en-US" altLang="zh-CN" sz="1800" b="1" kern="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有限的指令码空间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有限的指令码空间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有限的指令码空间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800" b="1" kern="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程序大小</a:t>
                      </a:r>
                      <a:endParaRPr lang="en-US" altLang="zh-CN" sz="1800" b="1" kern="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仅有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32bit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指令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(Thumb-2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是作为一个独立的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ISA)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仅</a:t>
                      </a:r>
                      <a:r>
                        <a:rPr lang="en-US" altLang="zh-CN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32bit</a:t>
                      </a: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指令</a:t>
                      </a:r>
                      <a:r>
                        <a:rPr lang="en-US" altLang="zh-CN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microMIPS</a:t>
                      </a: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是作为一个独立的</a:t>
                      </a:r>
                      <a:r>
                        <a:rPr lang="en-US" altLang="zh-CN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ISA)</a:t>
                      </a:r>
                      <a:endParaRPr lang="zh-CN" altLang="en-US" sz="14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指令长度可用是不同字节，但这是一个很不好的选择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位指令</a:t>
                      </a:r>
                      <a:r>
                        <a:rPr lang="en-US" altLang="zh-CN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+16</a:t>
                      </a: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位</a:t>
                      </a:r>
                      <a:r>
                        <a:rPr lang="en-US" altLang="zh-CN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RV32C</a:t>
                      </a: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扩展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2457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800" b="1" kern="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易于编程</a:t>
                      </a:r>
                      <a:r>
                        <a:rPr lang="en-US" altLang="zh-CN" sz="1800" b="1" kern="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b="1" kern="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编译</a:t>
                      </a:r>
                      <a:r>
                        <a:rPr lang="en-US" altLang="zh-CN" sz="1800" b="1" kern="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800" b="1" kern="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链接</a:t>
                      </a:r>
                      <a:endParaRPr lang="en-US" altLang="zh-CN" sz="1800" b="1" kern="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仅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</a:t>
                      </a: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个寄存器内存数据必须对齐、不规则的数据寻址模式、不一致的性能计数器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内存数据必须对齐、不规则的数据寻址模式、不一致的性能计数器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仅</a:t>
                      </a:r>
                      <a:r>
                        <a:rPr lang="en-US" altLang="zh-CN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个寄存器内存数据必须对齐、不规则的数据寻址模式、不一致的性能计数器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3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个寄存器、数据可用不对齐、</a:t>
                      </a:r>
                      <a:r>
                        <a:rPr lang="en-US" altLang="zh-CN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zh-CN" altLang="en-US" sz="14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相对的数据寻址模式、对称的数据寻址模式、定义在架构中的性能计数器</a:t>
                      </a:r>
                    </a:p>
                  </a:txBody>
                  <a:tcPr marL="28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6487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3701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1955C8-72F1-4513-A790-FCA123667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前言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E32A80-2D64-495D-91A6-ADCF0B310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75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1955C8-72F1-4513-A790-FCA123667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162" y="2999597"/>
            <a:ext cx="3568890" cy="16486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/>
              <a:t>RISC-V</a:t>
            </a:r>
          </a:p>
          <a:p>
            <a:pPr>
              <a:spcBef>
                <a:spcPts val="0"/>
              </a:spcBef>
            </a:pPr>
            <a:r>
              <a:rPr lang="zh-CN" altLang="en-US" dirty="0"/>
              <a:t>前沿进展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E32A80-2D64-495D-91A6-ADCF0B310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71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前沿进展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美国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1EEA3B-22F4-4E5E-9187-C247C8910B41}"/>
              </a:ext>
            </a:extLst>
          </p:cNvPr>
          <p:cNvSpPr txBox="1"/>
          <p:nvPr/>
        </p:nvSpPr>
        <p:spPr>
          <a:xfrm>
            <a:off x="515934" y="2370826"/>
            <a:ext cx="11070066" cy="3025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美国主要强调 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RISC-V 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指令集在智能装备芯片领域的战略应用。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2017 </a:t>
            </a:r>
            <a:r>
              <a:rPr lang="zh-CN" altLang="en-US" sz="2200" dirty="0"/>
              <a:t>年 </a:t>
            </a:r>
            <a:r>
              <a:rPr lang="en-US" altLang="zh-CN" sz="2200" dirty="0"/>
              <a:t>6 </a:t>
            </a:r>
            <a:r>
              <a:rPr lang="zh-CN" altLang="en-US" sz="2200" dirty="0"/>
              <a:t>月，美国国防高级研究计划局（</a:t>
            </a:r>
            <a:r>
              <a:rPr lang="en-US" altLang="zh-CN" sz="2200" dirty="0"/>
              <a:t>DARPA</a:t>
            </a:r>
            <a:r>
              <a:rPr lang="zh-CN" altLang="en-US" sz="2200" dirty="0"/>
              <a:t>）启动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“电子复兴计划”</a:t>
            </a:r>
            <a:r>
              <a:rPr lang="zh-CN" altLang="en-US" sz="2200" dirty="0"/>
              <a:t>（</a:t>
            </a:r>
            <a:r>
              <a:rPr lang="en-US" altLang="zh-CN" sz="2200" dirty="0"/>
              <a:t>Electronics Resurgence Initiative</a:t>
            </a:r>
            <a:r>
              <a:rPr lang="zh-CN" altLang="en-US" sz="2200" dirty="0"/>
              <a:t>），该计划旨在解决半导体制程瓶颈以应对半导体产业快速发展的挑战。“电子复兴计划”连续多年对 </a:t>
            </a:r>
            <a:r>
              <a:rPr lang="en-US" altLang="zh-CN" sz="2200" dirty="0"/>
              <a:t>RISC-V </a:t>
            </a:r>
            <a:r>
              <a:rPr lang="zh-CN" altLang="en-US" sz="2200" dirty="0"/>
              <a:t>指令集的研究和产业化应用给予专项支持。其中，实现更快速集成电路项目、</a:t>
            </a:r>
            <a:r>
              <a:rPr lang="en-US" altLang="zh-CN" sz="2200" dirty="0"/>
              <a:t>Posh </a:t>
            </a:r>
            <a:r>
              <a:rPr lang="zh-CN" altLang="en-US" sz="2200" dirty="0"/>
              <a:t>开源硬件项目和电子资产的智能设计项目明确指明需要基于 </a:t>
            </a:r>
            <a:r>
              <a:rPr lang="en-US" altLang="zh-CN" sz="2200" dirty="0"/>
              <a:t>RISC-V </a:t>
            </a:r>
            <a:r>
              <a:rPr lang="zh-CN" altLang="en-US" sz="2200" dirty="0"/>
              <a:t>指令集进行开发。</a:t>
            </a:r>
            <a:endParaRPr lang="en-US" altLang="zh-CN" sz="2200" dirty="0"/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Intel</a:t>
            </a:r>
            <a:r>
              <a:rPr lang="zh-CN" altLang="en-US" sz="2200" dirty="0"/>
              <a:t>官宣开发</a:t>
            </a:r>
            <a:r>
              <a:rPr lang="en-US" altLang="zh-CN" sz="2200" dirty="0"/>
              <a:t>RISC-V</a:t>
            </a:r>
            <a:r>
              <a:rPr lang="zh-CN" altLang="en-US" sz="2200" dirty="0"/>
              <a:t>处理器，</a:t>
            </a:r>
            <a:r>
              <a:rPr lang="en-US" altLang="zh-CN" sz="2200" dirty="0"/>
              <a:t>2022</a:t>
            </a:r>
            <a:r>
              <a:rPr lang="zh-CN" altLang="en-US" sz="2200" dirty="0"/>
              <a:t>年首发</a:t>
            </a:r>
            <a:r>
              <a:rPr lang="en-US" altLang="zh-CN" sz="2200" dirty="0"/>
              <a:t>7nm</a:t>
            </a:r>
            <a:r>
              <a:rPr lang="zh-CN" altLang="en-US" sz="2200" dirty="0"/>
              <a:t>工艺；</a:t>
            </a:r>
            <a:endParaRPr lang="en-US" altLang="zh-CN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57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前沿进展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美国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1EEA3B-22F4-4E5E-9187-C247C8910B41}"/>
              </a:ext>
            </a:extLst>
          </p:cNvPr>
          <p:cNvSpPr txBox="1"/>
          <p:nvPr/>
        </p:nvSpPr>
        <p:spPr>
          <a:xfrm>
            <a:off x="515933" y="2370826"/>
            <a:ext cx="5105933" cy="2908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342900" indent="-34290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2021 </a:t>
            </a:r>
            <a:r>
              <a:rPr lang="zh-CN" altLang="en-US" sz="2200" dirty="0"/>
              <a:t>年 </a:t>
            </a:r>
            <a:r>
              <a:rPr lang="en-US" altLang="zh-CN" sz="2200" dirty="0"/>
              <a:t>3 </a:t>
            </a:r>
            <a:r>
              <a:rPr lang="zh-CN" altLang="en-US" sz="2200" dirty="0"/>
              <a:t>月，</a:t>
            </a:r>
            <a:r>
              <a:rPr lang="en-US" altLang="zh-CN" sz="2200" dirty="0" err="1"/>
              <a:t>SiFive</a:t>
            </a:r>
            <a:r>
              <a:rPr lang="en-US" altLang="zh-CN" sz="2200" dirty="0"/>
              <a:t> </a:t>
            </a:r>
            <a:r>
              <a:rPr lang="zh-CN" altLang="en-US" sz="2200" dirty="0"/>
              <a:t>公司与 </a:t>
            </a:r>
            <a:r>
              <a:rPr lang="en-US" altLang="zh-CN" sz="2200" dirty="0"/>
              <a:t>DARPA </a:t>
            </a:r>
            <a:r>
              <a:rPr lang="zh-CN" altLang="en-US" sz="2200" dirty="0"/>
              <a:t>达成开放许可协议授权，</a:t>
            </a:r>
            <a:r>
              <a:rPr lang="en-US" altLang="zh-CN" sz="2200" dirty="0" err="1"/>
              <a:t>SiFive</a:t>
            </a:r>
            <a:r>
              <a:rPr lang="en-US" altLang="zh-CN" sz="2200" dirty="0"/>
              <a:t> </a:t>
            </a:r>
            <a:r>
              <a:rPr lang="zh-CN" altLang="en-US" sz="2200" dirty="0"/>
              <a:t>加入“</a:t>
            </a:r>
            <a:r>
              <a:rPr lang="en-US" altLang="zh-CN" sz="2200" dirty="0"/>
              <a:t>DARPA </a:t>
            </a:r>
            <a:r>
              <a:rPr lang="zh-CN" altLang="en-US" sz="2200" dirty="0"/>
              <a:t>工具箱计划”（</a:t>
            </a:r>
            <a:r>
              <a:rPr lang="en-US" altLang="zh-CN" sz="2200" dirty="0"/>
              <a:t>DARPA Toolbox Initiative</a:t>
            </a:r>
            <a:r>
              <a:rPr lang="zh-CN" altLang="en-US" sz="2200" dirty="0"/>
              <a:t>）为 </a:t>
            </a:r>
            <a:r>
              <a:rPr lang="en-US" altLang="zh-CN" sz="2200" dirty="0"/>
              <a:t>DARPA </a:t>
            </a:r>
            <a:r>
              <a:rPr lang="zh-CN" altLang="en-US" sz="2200" dirty="0"/>
              <a:t>项目参与者提供基于 </a:t>
            </a:r>
            <a:r>
              <a:rPr lang="en-US" altLang="zh-CN" sz="2200" dirty="0"/>
              <a:t>RISC-V </a:t>
            </a:r>
            <a:r>
              <a:rPr lang="zh-CN" altLang="en-US" sz="2200" dirty="0"/>
              <a:t>的</a:t>
            </a:r>
            <a:r>
              <a:rPr lang="en-US" altLang="zh-CN" sz="2200" dirty="0"/>
              <a:t>32 </a:t>
            </a:r>
            <a:r>
              <a:rPr lang="zh-CN" altLang="en-US" sz="2200" dirty="0"/>
              <a:t>位和 </a:t>
            </a:r>
            <a:r>
              <a:rPr lang="en-US" altLang="zh-CN" sz="2200" dirty="0"/>
              <a:t>64 </a:t>
            </a:r>
            <a:r>
              <a:rPr lang="zh-CN" altLang="en-US" sz="2200" dirty="0"/>
              <a:t>位内核访问，以支持 </a:t>
            </a:r>
            <a:r>
              <a:rPr lang="en-US" altLang="zh-CN" sz="2200" dirty="0"/>
              <a:t>DARPA </a:t>
            </a:r>
            <a:r>
              <a:rPr lang="zh-CN" altLang="en-US" sz="2200" dirty="0"/>
              <a:t>项目中应用程序和嵌入式应用的研发。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49B0B9-7477-4B21-ADA3-191732A04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933" y="2116826"/>
            <a:ext cx="5600067" cy="39947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DDEBB9-9D8F-4B81-8BAB-907B8EE3DFC4}"/>
              </a:ext>
            </a:extLst>
          </p:cNvPr>
          <p:cNvSpPr txBox="1"/>
          <p:nvPr/>
        </p:nvSpPr>
        <p:spPr>
          <a:xfrm>
            <a:off x="5459782" y="6111540"/>
            <a:ext cx="6652367" cy="45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图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5. </a:t>
            </a:r>
            <a:r>
              <a:rPr lang="en-US" altLang="zh-CN" sz="2000" dirty="0" err="1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SiFive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推出的全球第一款运行 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Linux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的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HIFIVE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开发板</a:t>
            </a:r>
            <a:endParaRPr lang="en-US" altLang="zh-CN" sz="20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795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前沿进展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欧洲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83E726F-24BD-4976-AEC2-3D61DB400B1F}"/>
              </a:ext>
            </a:extLst>
          </p:cNvPr>
          <p:cNvSpPr txBox="1"/>
          <p:nvPr/>
        </p:nvSpPr>
        <p:spPr>
          <a:xfrm>
            <a:off x="515934" y="2370826"/>
            <a:ext cx="11070066" cy="424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欧盟主要注重 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RISC-V 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与高性能计算的结合。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2018 </a:t>
            </a:r>
            <a:r>
              <a:rPr lang="zh-CN" altLang="en-US" sz="2200" dirty="0"/>
              <a:t>年 </a:t>
            </a:r>
            <a:r>
              <a:rPr lang="en-US" altLang="zh-CN" sz="2200" dirty="0"/>
              <a:t>12 </a:t>
            </a:r>
            <a:r>
              <a:rPr lang="zh-CN" altLang="en-US" sz="2200" dirty="0"/>
              <a:t>月，欧盟推出“欧洲处理器计划”（</a:t>
            </a:r>
            <a:r>
              <a:rPr lang="en-US" altLang="zh-CN" sz="2200" dirty="0"/>
              <a:t>European Processor Initiative</a:t>
            </a:r>
            <a:r>
              <a:rPr lang="zh-CN" altLang="en-US" sz="2200" dirty="0"/>
              <a:t>），拟开发面向欧洲市场的自主可控低功耗微处理器，降低欧洲超级计算行业对外国科技公司的依赖。其中，“欧洲处理器加速器”（</a:t>
            </a:r>
            <a:r>
              <a:rPr lang="en-US" altLang="zh-CN" sz="2200" dirty="0"/>
              <a:t>European Processor Accelerator</a:t>
            </a:r>
            <a:r>
              <a:rPr lang="zh-CN" altLang="en-US" sz="2200" dirty="0"/>
              <a:t>）项目作为该计划的重要组成部分，其核心是采用免费和开源的 </a:t>
            </a:r>
            <a:r>
              <a:rPr lang="en-US" altLang="zh-CN" sz="2200" dirty="0"/>
              <a:t>RISC-V </a:t>
            </a:r>
            <a:r>
              <a:rPr lang="zh-CN" altLang="en-US" sz="2200" dirty="0"/>
              <a:t>指令集架构，用于在欧洲境内开发和生产高性能芯片。</a:t>
            </a:r>
            <a:endParaRPr lang="en-US" altLang="zh-CN" sz="2200" dirty="0"/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2021 </a:t>
            </a:r>
            <a:r>
              <a:rPr lang="zh-CN" altLang="en-US" sz="2200" dirty="0"/>
              <a:t>年 </a:t>
            </a:r>
            <a:r>
              <a:rPr lang="en-US" altLang="zh-CN" sz="2200" dirty="0"/>
              <a:t>9 </a:t>
            </a:r>
            <a:r>
              <a:rPr lang="zh-CN" altLang="en-US" sz="2200" dirty="0"/>
              <a:t>月，该项目的最新成果是交付了 </a:t>
            </a:r>
            <a:r>
              <a:rPr lang="en-US" altLang="zh-CN" sz="2200" dirty="0"/>
              <a:t>143 </a:t>
            </a:r>
            <a:r>
              <a:rPr lang="zh-CN" altLang="en-US" sz="2200" dirty="0"/>
              <a:t>个欧洲处理器加速器芯片样本，这些加速器芯片专为高性能计算（</a:t>
            </a:r>
            <a:r>
              <a:rPr lang="en-US" altLang="zh-CN" sz="2200" dirty="0"/>
              <a:t>HPC</a:t>
            </a:r>
            <a:r>
              <a:rPr lang="zh-CN" altLang="en-US" sz="2200" dirty="0"/>
              <a:t>）应用程序设计。此外，</a:t>
            </a:r>
            <a:r>
              <a:rPr lang="en-US" altLang="zh-CN" sz="2200" dirty="0"/>
              <a:t>2021 </a:t>
            </a:r>
            <a:r>
              <a:rPr lang="zh-CN" altLang="en-US" sz="2200" dirty="0"/>
              <a:t>年 </a:t>
            </a:r>
            <a:r>
              <a:rPr lang="en-US" altLang="zh-CN" sz="2200" dirty="0"/>
              <a:t>1 </a:t>
            </a:r>
            <a:r>
              <a:rPr lang="zh-CN" altLang="en-US" sz="2200" dirty="0"/>
              <a:t>月开始的 </a:t>
            </a:r>
            <a:r>
              <a:rPr lang="en-US" altLang="zh-CN" sz="2200" dirty="0"/>
              <a:t>Euro HPC </a:t>
            </a:r>
            <a:r>
              <a:rPr lang="en-US" altLang="zh-CN" sz="2200" dirty="0" err="1"/>
              <a:t>eProcessor</a:t>
            </a:r>
            <a:r>
              <a:rPr lang="en-US" altLang="zh-CN" sz="2200" dirty="0"/>
              <a:t> </a:t>
            </a:r>
            <a:r>
              <a:rPr lang="zh-CN" altLang="en-US" sz="2200" dirty="0"/>
              <a:t>项目旨在基于 </a:t>
            </a:r>
            <a:r>
              <a:rPr lang="en-US" altLang="zh-CN" sz="2200" dirty="0"/>
              <a:t>RISC-V </a:t>
            </a:r>
            <a:r>
              <a:rPr lang="zh-CN" altLang="en-US" sz="2200" dirty="0"/>
              <a:t>指令集体系架构构建一个完全开源的欧洲全堆栈生态系统以适用于 </a:t>
            </a:r>
            <a:r>
              <a:rPr lang="en-US" altLang="zh-CN" sz="2200" dirty="0"/>
              <a:t>HPC </a:t>
            </a:r>
            <a:r>
              <a:rPr lang="zh-CN" altLang="en-US" sz="2200" dirty="0"/>
              <a:t>和嵌入式应用。</a:t>
            </a:r>
            <a:endParaRPr lang="en-US" altLang="zh-CN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671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前沿进展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中国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83E726F-24BD-4976-AEC2-3D61DB400B1F}"/>
              </a:ext>
            </a:extLst>
          </p:cNvPr>
          <p:cNvSpPr txBox="1"/>
          <p:nvPr/>
        </p:nvSpPr>
        <p:spPr>
          <a:xfrm>
            <a:off x="515934" y="2370826"/>
            <a:ext cx="11070066" cy="426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中国试图通过 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RISC-V 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打破芯片领域技术封锁。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中国开放指令生态（</a:t>
            </a:r>
            <a:r>
              <a:rPr lang="en-US" altLang="zh-CN" sz="2400" b="1" dirty="0"/>
              <a:t>RISC-V</a:t>
            </a:r>
            <a:r>
              <a:rPr lang="zh-CN" altLang="en-US" sz="2400" b="1" dirty="0"/>
              <a:t>）联盟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2018</a:t>
            </a:r>
            <a:r>
              <a:rPr lang="zh-CN" altLang="en-US" sz="2400" dirty="0"/>
              <a:t>年</a:t>
            </a:r>
            <a:r>
              <a:rPr lang="en-US" altLang="zh-CN" sz="2400" dirty="0"/>
              <a:t>11</a:t>
            </a:r>
            <a:r>
              <a:rPr lang="zh-CN" altLang="en-US" sz="2400" dirty="0"/>
              <a:t>月，中国开放指令生态（</a:t>
            </a:r>
            <a:r>
              <a:rPr lang="en-US" altLang="zh-CN" sz="2400" dirty="0"/>
              <a:t>RISC-V</a:t>
            </a:r>
            <a:r>
              <a:rPr lang="zh-CN" altLang="en-US" sz="2400" dirty="0"/>
              <a:t>）联盟（下简称“</a:t>
            </a:r>
            <a:r>
              <a:rPr lang="en-US" altLang="zh-CN" sz="2400" dirty="0"/>
              <a:t>RISC-V</a:t>
            </a:r>
            <a:r>
              <a:rPr lang="zh-CN" altLang="en-US" sz="2400" dirty="0"/>
              <a:t>中国联盟”）于</a:t>
            </a:r>
            <a:r>
              <a:rPr lang="en-US" altLang="zh-CN" sz="2400" dirty="0"/>
              <a:t>8</a:t>
            </a:r>
            <a:r>
              <a:rPr lang="zh-CN" altLang="en-US" sz="2400" dirty="0"/>
              <a:t>日在浙江乌镇召开的世界互联网大会上宣布成立。</a:t>
            </a:r>
            <a:r>
              <a:rPr lang="en-US" altLang="zh-CN" sz="2400" dirty="0"/>
              <a:t>RISC-V</a:t>
            </a:r>
            <a:r>
              <a:rPr lang="zh-CN" altLang="en-US" sz="2400" dirty="0"/>
              <a:t>中国联盟旨在以</a:t>
            </a:r>
            <a:r>
              <a:rPr lang="en-US" altLang="zh-CN" sz="2400" dirty="0"/>
              <a:t>RISC-V</a:t>
            </a:r>
            <a:r>
              <a:rPr lang="zh-CN" altLang="en-US" sz="2400" dirty="0"/>
              <a:t>指令集为抓手，联合学术及产业界推动开源开放指令芯片及生态的健康发展。因此，联盟制定了一个“三步走”计划，希望用</a:t>
            </a:r>
            <a:r>
              <a:rPr lang="en-US" altLang="zh-CN" sz="2400" dirty="0"/>
              <a:t>10</a:t>
            </a:r>
            <a:r>
              <a:rPr lang="zh-CN" altLang="en-US" sz="2400" dirty="0"/>
              <a:t>年左右的时间，到</a:t>
            </a:r>
            <a:r>
              <a:rPr lang="en-US" altLang="zh-CN" sz="2400" dirty="0"/>
              <a:t>2030</a:t>
            </a:r>
            <a:r>
              <a:rPr lang="zh-CN" altLang="en-US" sz="2400" dirty="0"/>
              <a:t>年逐步完成开源芯片生态的建立。据了解，</a:t>
            </a:r>
            <a:r>
              <a:rPr lang="en-US" altLang="zh-CN" sz="2400" dirty="0"/>
              <a:t>RISC-V</a:t>
            </a:r>
            <a:r>
              <a:rPr lang="zh-CN" altLang="en-US" sz="2400" dirty="0"/>
              <a:t>中国联盟发起单位包括中科院计算所、北京大学、清华大学、阿里</a:t>
            </a:r>
            <a:r>
              <a:rPr lang="en-US" altLang="zh-CN" sz="2400" dirty="0"/>
              <a:t>—</a:t>
            </a:r>
            <a:r>
              <a:rPr lang="zh-CN" altLang="en-US" sz="2400" dirty="0"/>
              <a:t>中天微、百度、中芯国际等近</a:t>
            </a:r>
            <a:r>
              <a:rPr lang="en-US" altLang="zh-CN" sz="2400" dirty="0"/>
              <a:t>20</a:t>
            </a:r>
            <a:r>
              <a:rPr lang="zh-CN" altLang="en-US" sz="2400" dirty="0"/>
              <a:t>家研究机构和企业，目前已有一批企业构建了开源芯片关键技术。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22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前沿进展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中国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83E726F-24BD-4976-AEC2-3D61DB400B1F}"/>
              </a:ext>
            </a:extLst>
          </p:cNvPr>
          <p:cNvSpPr txBox="1"/>
          <p:nvPr/>
        </p:nvSpPr>
        <p:spPr>
          <a:xfrm>
            <a:off x="515934" y="2370826"/>
            <a:ext cx="5374164" cy="2280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年中国部分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RISC-V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处理器新动态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阿里在推出的全球最强的</a:t>
            </a:r>
            <a:r>
              <a:rPr lang="en-US" altLang="zh-CN" sz="2400" dirty="0"/>
              <a:t>RISC-V</a:t>
            </a:r>
            <a:r>
              <a:rPr lang="zh-CN" altLang="en-US" sz="2400" dirty="0"/>
              <a:t>芯片</a:t>
            </a:r>
            <a:r>
              <a:rPr lang="en-US" altLang="zh-CN" sz="2400" dirty="0"/>
              <a:t>——</a:t>
            </a:r>
            <a:r>
              <a:rPr lang="zh-CN" altLang="en-US" sz="2400" dirty="0"/>
              <a:t>玄铁</a:t>
            </a:r>
            <a:r>
              <a:rPr lang="en-US" altLang="zh-CN" sz="2400" dirty="0"/>
              <a:t>910</a:t>
            </a:r>
            <a:r>
              <a:rPr lang="zh-CN" altLang="en-US" sz="2400" dirty="0"/>
              <a:t>上，流畅的运行了安卓系统，并宣布开源玄铁系列</a:t>
            </a:r>
            <a:r>
              <a:rPr lang="en-US" altLang="zh-CN" sz="2400" dirty="0"/>
              <a:t>IP</a:t>
            </a:r>
            <a:r>
              <a:rPr lang="zh-CN" altLang="en-US" sz="2400" dirty="0"/>
              <a:t>核的源代码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0311A8-7373-4F1A-95D9-7B5CAA591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044" y="2491414"/>
            <a:ext cx="5133956" cy="33062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D9E301-FC82-4430-A215-888CEF84AD7B}"/>
              </a:ext>
            </a:extLst>
          </p:cNvPr>
          <p:cNvSpPr txBox="1"/>
          <p:nvPr/>
        </p:nvSpPr>
        <p:spPr>
          <a:xfrm>
            <a:off x="6452044" y="5903483"/>
            <a:ext cx="5133956" cy="45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图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6. 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阿里平头哥半导体（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T-Head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）玄铁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910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90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前沿进展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中国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83E726F-24BD-4976-AEC2-3D61DB400B1F}"/>
              </a:ext>
            </a:extLst>
          </p:cNvPr>
          <p:cNvSpPr txBox="1"/>
          <p:nvPr/>
        </p:nvSpPr>
        <p:spPr>
          <a:xfrm>
            <a:off x="515934" y="2370826"/>
            <a:ext cx="5232934" cy="2280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年中国部分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RISC-V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处理器新动态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2021</a:t>
            </a:r>
            <a:r>
              <a:rPr lang="zh-CN" altLang="en-US" sz="2400" dirty="0"/>
              <a:t>年</a:t>
            </a:r>
            <a:r>
              <a:rPr lang="en-US" altLang="zh-CN" sz="2400" dirty="0"/>
              <a:t>1</a:t>
            </a:r>
            <a:r>
              <a:rPr lang="zh-CN" altLang="en-US" sz="2400" dirty="0"/>
              <a:t>月</a:t>
            </a:r>
            <a:r>
              <a:rPr lang="en-US" altLang="zh-CN" sz="2400" dirty="0"/>
              <a:t>13</a:t>
            </a:r>
            <a:r>
              <a:rPr lang="zh-CN" altLang="en-US" sz="2400" dirty="0"/>
              <a:t>日，塞昉科技发布了全球首款基于开源</a:t>
            </a:r>
            <a:r>
              <a:rPr lang="en-US" altLang="zh-CN" sz="2400" dirty="0"/>
              <a:t>Linux</a:t>
            </a:r>
            <a:r>
              <a:rPr lang="zh-CN" altLang="en-US" sz="2400" dirty="0"/>
              <a:t>操作系统的</a:t>
            </a:r>
            <a:r>
              <a:rPr lang="en-US" altLang="zh-CN" sz="2400" dirty="0"/>
              <a:t>RISC-V</a:t>
            </a:r>
            <a:r>
              <a:rPr lang="zh-CN" altLang="en-US" sz="2400" dirty="0"/>
              <a:t>单板计算机</a:t>
            </a:r>
            <a:r>
              <a:rPr lang="en-US" altLang="zh-CN" sz="2400" dirty="0"/>
              <a:t>——</a:t>
            </a:r>
            <a:r>
              <a:rPr lang="zh-CN" altLang="en-US" sz="2400" dirty="0"/>
              <a:t>昉</a:t>
            </a:r>
            <a:r>
              <a:rPr lang="en-US" altLang="zh-CN" sz="2400" dirty="0"/>
              <a:t>·</a:t>
            </a:r>
            <a:r>
              <a:rPr lang="zh-CN" altLang="en-US" sz="2400" dirty="0"/>
              <a:t>星光</a:t>
            </a:r>
            <a:r>
              <a:rPr lang="en-US" altLang="zh-CN" sz="2400" dirty="0"/>
              <a:t>AI</a:t>
            </a:r>
            <a:r>
              <a:rPr lang="zh-CN" altLang="en-US" sz="2400" dirty="0"/>
              <a:t>单板计算机（</a:t>
            </a:r>
            <a:r>
              <a:rPr lang="en-US" altLang="zh-CN" sz="2400" dirty="0"/>
              <a:t>Beagle-V</a:t>
            </a:r>
            <a:r>
              <a:rPr lang="zh-CN" altLang="en-US" sz="24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D9E301-FC82-4430-A215-888CEF84AD7B}"/>
              </a:ext>
            </a:extLst>
          </p:cNvPr>
          <p:cNvSpPr txBox="1"/>
          <p:nvPr/>
        </p:nvSpPr>
        <p:spPr>
          <a:xfrm>
            <a:off x="7340339" y="5886549"/>
            <a:ext cx="3133069" cy="45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图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7. 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昉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·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星光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AI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单板计算机</a:t>
            </a:r>
            <a:endParaRPr lang="en-US" altLang="zh-CN" sz="20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pic>
        <p:nvPicPr>
          <p:cNvPr id="1028" name="Picture 4" descr="RISC-V AI单板计算机BeagleV技术分析">
            <a:extLst>
              <a:ext uri="{FF2B5EF4-FFF2-40B4-BE49-F238E27FC236}">
                <a16:creationId xmlns:a16="http://schemas.microsoft.com/office/drawing/2014/main" id="{1E14C13C-81EC-493A-A1F0-B8B412DF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134" y="2190938"/>
            <a:ext cx="4927481" cy="36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466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前沿进展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中国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83E726F-24BD-4976-AEC2-3D61DB400B1F}"/>
              </a:ext>
            </a:extLst>
          </p:cNvPr>
          <p:cNvSpPr txBox="1"/>
          <p:nvPr/>
        </p:nvSpPr>
        <p:spPr>
          <a:xfrm>
            <a:off x="515933" y="2370826"/>
            <a:ext cx="6424751" cy="436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年中国部分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RISC-V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处理器新动态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首届</a:t>
            </a:r>
            <a:r>
              <a:rPr lang="en-US" altLang="zh-CN" dirty="0"/>
              <a:t>RISC-V</a:t>
            </a:r>
            <a:r>
              <a:rPr lang="zh-CN" altLang="en-US" dirty="0"/>
              <a:t>中国峰会上，中科院大学教授、中科院计算所研究员包云岗，发布了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开源高性能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RISC-V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处理器核心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香山</a:t>
            </a:r>
            <a:r>
              <a:rPr lang="zh-CN" altLang="en-US" dirty="0"/>
              <a:t>。</a:t>
            </a:r>
            <a:endParaRPr lang="en-US" altLang="zh-CN" sz="2400" dirty="0"/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香山是一款开源</a:t>
            </a:r>
            <a:r>
              <a:rPr lang="en-US" altLang="zh-CN" dirty="0"/>
              <a:t>RISC-V</a:t>
            </a:r>
            <a:r>
              <a:rPr lang="zh-CN" altLang="en-US" dirty="0"/>
              <a:t>处理器核，它的架构代号以湖命名。第一版架构代号是“雁栖湖”。这款处理器的</a:t>
            </a:r>
            <a:r>
              <a:rPr lang="en-US" altLang="zh-CN" dirty="0"/>
              <a:t>RTL</a:t>
            </a:r>
            <a:r>
              <a:rPr lang="zh-CN" altLang="en-US" dirty="0"/>
              <a:t>代码于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月完成，</a:t>
            </a:r>
            <a:r>
              <a:rPr lang="zh-CN" altLang="en-US" b="1" dirty="0"/>
              <a:t>已经在</a:t>
            </a:r>
            <a:r>
              <a:rPr lang="en-US" altLang="zh-CN" b="1" dirty="0"/>
              <a:t>7</a:t>
            </a:r>
            <a:r>
              <a:rPr lang="zh-CN" altLang="en-US" b="1" dirty="0"/>
              <a:t>月</a:t>
            </a:r>
            <a:r>
              <a:rPr lang="en-US" altLang="zh-CN" b="1" dirty="0"/>
              <a:t>15</a:t>
            </a:r>
            <a:r>
              <a:rPr lang="zh-CN" altLang="en-US" b="1" dirty="0"/>
              <a:t>日</a:t>
            </a:r>
            <a:r>
              <a:rPr lang="zh-CN" altLang="en-US" dirty="0"/>
              <a:t>基于</a:t>
            </a:r>
            <a:r>
              <a:rPr lang="en-US" altLang="zh-CN" dirty="0"/>
              <a:t>TSMC28nm</a:t>
            </a:r>
            <a:r>
              <a:rPr lang="zh-CN" altLang="en-US" dirty="0"/>
              <a:t>工艺流片，目前频率为</a:t>
            </a:r>
            <a:r>
              <a:rPr lang="en-US" altLang="zh-CN" dirty="0"/>
              <a:t>1.3GHz</a:t>
            </a:r>
            <a:r>
              <a:rPr lang="zh-CN" altLang="en-US" dirty="0"/>
              <a:t>。</a:t>
            </a: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第二版架构代号是“南湖”，这是向建党</a:t>
            </a:r>
            <a:r>
              <a:rPr lang="en-US" altLang="zh-CN" dirty="0"/>
              <a:t>100</a:t>
            </a:r>
            <a:r>
              <a:rPr lang="zh-CN" altLang="en-US" dirty="0"/>
              <a:t>周年致敬。“南湖”计划在</a:t>
            </a:r>
            <a:r>
              <a:rPr lang="en-US" altLang="zh-CN" dirty="0"/>
              <a:t>2021</a:t>
            </a:r>
            <a:r>
              <a:rPr lang="zh-CN" altLang="en-US" dirty="0"/>
              <a:t>年年底流片，将采用中芯国际</a:t>
            </a:r>
            <a:r>
              <a:rPr lang="en-US" altLang="zh-CN" dirty="0"/>
              <a:t>14nm</a:t>
            </a:r>
            <a:r>
              <a:rPr lang="zh-CN" altLang="en-US" dirty="0"/>
              <a:t>工艺，目标频率是</a:t>
            </a:r>
            <a:r>
              <a:rPr lang="en-US" altLang="zh-CN" dirty="0"/>
              <a:t>2GHz</a:t>
            </a:r>
            <a:r>
              <a:rPr lang="zh-CN" altLang="en-US" dirty="0"/>
              <a:t>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ABE67D-D0DF-4856-A7C3-E54210988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84" y="2903707"/>
            <a:ext cx="4872158" cy="27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545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A39D6B-471A-4A85-90DD-D65FED4BE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参考文献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BE0296-CAFF-413E-8667-EF2BFF9FE7C7}"/>
              </a:ext>
            </a:extLst>
          </p:cNvPr>
          <p:cNvSpPr txBox="1"/>
          <p:nvPr/>
        </p:nvSpPr>
        <p:spPr>
          <a:xfrm>
            <a:off x="264537" y="1726322"/>
            <a:ext cx="11662925" cy="340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Waterman A,Asanović K. The RISC-V Instruction Set Manual[S/OL].2019-12-13.https://riscv.org/.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刘畅,武延军,吴敬征,赵琛.RISC-V指令集架构研究综述[J].软件学报,2021,32(12):3992-4024.DOI:10.13328/j.cnki.jos.006490.</a:t>
            </a:r>
            <a:endParaRPr lang="en-US" altLang="zh-CN" sz="2000" kern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雷思磊.RISC-V架构的开源处理器及SoC研究综述[J].单片机与嵌入式系统应用,2017,17(02):56-60+76.</a:t>
            </a:r>
            <a:endParaRPr lang="en-US" altLang="zh-CN" sz="2000" kern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王诲喆,唐丹,余子濠,刘志刚,解壁伟,包云岗.开源芯片、RISC-V与敏捷开发[J].大数据,2019,5(04):50-66.</a:t>
            </a:r>
            <a:endParaRPr lang="en-US" altLang="zh-CN" sz="2000" kern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潘树朋,刘有耀,焦继业,李昭.基于RISC-V浮点指令集FPU的研究与设计[J].计算机工程与应用,2021,57(03):80-86.</a:t>
            </a:r>
            <a:endParaRPr lang="en-US" altLang="zh-CN" sz="2000" kern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000" kern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潘树朋,刘有耀.RISC-V微处理器以及商业IP的综述[J].单片机与嵌入式系统应用,2020,20(06):5-8+12.</a:t>
            </a:r>
            <a:endParaRPr lang="zh-CN" altLang="en-US" sz="2400" kern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816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A39D6B-471A-4A85-90DD-D65FED4BE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参考文献（</a:t>
            </a:r>
            <a:r>
              <a:rPr lang="en-US" altLang="zh-CN" dirty="0"/>
              <a:t>RISC-V</a:t>
            </a:r>
            <a:r>
              <a:rPr lang="zh-CN" altLang="en-US" dirty="0"/>
              <a:t>手册）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52E0A5-9F44-42AE-8EE6-4CCAC5F59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8" t="34683" r="38136" b="47697"/>
          <a:stretch/>
        </p:blipFill>
        <p:spPr>
          <a:xfrm>
            <a:off x="369889" y="3082054"/>
            <a:ext cx="2034012" cy="1208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44DB40-31BF-4EF7-88FD-F0F8FB1CD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29" y="1277737"/>
            <a:ext cx="3364458" cy="54533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4069D4-D347-45E5-AF81-C2658AC1E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87" y="1255512"/>
            <a:ext cx="3386269" cy="54306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17E558-E86C-4806-91F0-66E663372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525" y="1277737"/>
            <a:ext cx="3187659" cy="43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5936" y="2191119"/>
            <a:ext cx="11070064" cy="443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指令集架构</a:t>
            </a:r>
            <a:r>
              <a:rPr lang="zh-CN" altLang="en-US" sz="2400" kern="0" dirty="0">
                <a:latin typeface="+mn-ea"/>
              </a:rPr>
              <a:t>（</a:t>
            </a:r>
            <a:r>
              <a:rPr lang="en-US" altLang="zh-CN" sz="2400" kern="0" dirty="0">
                <a:latin typeface="+mn-ea"/>
              </a:rPr>
              <a:t>Instruction Set Architecture</a:t>
            </a:r>
            <a:r>
              <a:rPr lang="zh-CN" altLang="en-US" sz="2400" kern="0" dirty="0">
                <a:latin typeface="+mn-ea"/>
              </a:rPr>
              <a:t>，</a:t>
            </a:r>
            <a:r>
              <a:rPr lang="en-US" altLang="zh-CN" sz="2400" kern="0" dirty="0">
                <a:latin typeface="+mn-ea"/>
              </a:rPr>
              <a:t>ISA</a:t>
            </a:r>
            <a:r>
              <a:rPr lang="zh-CN" altLang="en-US" sz="2400" kern="0" dirty="0">
                <a:latin typeface="+mn-ea"/>
              </a:rPr>
              <a:t>），又称</a:t>
            </a:r>
            <a:r>
              <a:rPr lang="zh-CN" alt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指令集或指令集体系</a:t>
            </a:r>
            <a:r>
              <a:rPr lang="zh-CN" altLang="en-US" sz="2400" kern="0" dirty="0">
                <a:latin typeface="+mn-ea"/>
              </a:rPr>
              <a:t>，包含了</a:t>
            </a:r>
            <a:r>
              <a:rPr lang="zh-CN" alt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基本数据类型，指令集，寄存器，寻址模式，存储体系，中断，异常处理以及外部</a:t>
            </a:r>
            <a:r>
              <a:rPr lang="en-US" altLang="zh-CN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I/O</a:t>
            </a:r>
            <a:r>
              <a:rPr lang="zh-CN" altLang="en-US" sz="2400" kern="0" dirty="0">
                <a:latin typeface="+mn-ea"/>
              </a:rPr>
              <a:t>。指令集架构包含一系列的</a:t>
            </a:r>
            <a:r>
              <a:rPr lang="en-US" altLang="zh-CN" sz="2400" kern="0" dirty="0">
                <a:latin typeface="+mn-ea"/>
              </a:rPr>
              <a:t>opcode</a:t>
            </a:r>
            <a:r>
              <a:rPr lang="zh-CN" altLang="en-US" sz="2400" kern="0" dirty="0">
                <a:latin typeface="+mn-ea"/>
              </a:rPr>
              <a:t>即操作码（机器语言），以及由特定处理器执行的基本命令。</a:t>
            </a:r>
            <a:endParaRPr lang="en-US" altLang="zh-CN" sz="2400" kern="0" dirty="0">
              <a:latin typeface="+mn-ea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微处理器的指令集架构常见种类如下：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复杂指令集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Complex Instruction Set Computing,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CISC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精简指令集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Reduced Instruction Set Computing,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RISC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显式并行指令集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Explicitly Parallel Instruction Computing,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EPIC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超长指令字指令集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b="1" dirty="0"/>
              <a:t> </a:t>
            </a:r>
            <a:r>
              <a:rPr lang="en-US" altLang="zh-CN" sz="2400" dirty="0">
                <a:latin typeface="+mn-ea"/>
              </a:rPr>
              <a:t>Very Long Instruction Word </a:t>
            </a:r>
            <a:r>
              <a:rPr lang="en-US" altLang="zh-CN" dirty="0"/>
              <a:t>,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VLIW</a:t>
            </a:r>
            <a:r>
              <a:rPr lang="zh-CN" altLang="en-US" sz="2400" dirty="0">
                <a:latin typeface="+mn-ea"/>
              </a:rPr>
              <a:t>）</a:t>
            </a:r>
            <a:endParaRPr lang="zh-CN" altLang="en-US" sz="2400" kern="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指令集架构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4708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1955C8-72F1-4513-A790-FCA123667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162" y="2999597"/>
            <a:ext cx="4142438" cy="16486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如有错漏之处，敬请指正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E32A80-2D64-495D-91A6-ADCF0B310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52777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8" y="1385739"/>
            <a:ext cx="7184575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精简指令集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B5A3913-C5B6-4F98-BC41-9CE6D011339B}"/>
              </a:ext>
            </a:extLst>
          </p:cNvPr>
          <p:cNvSpPr txBox="1"/>
          <p:nvPr/>
        </p:nvSpPr>
        <p:spPr>
          <a:xfrm>
            <a:off x="515936" y="2115742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精简指令集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E7A67B-D0CD-4F62-A84E-BF86A4E5568D}"/>
              </a:ext>
            </a:extLst>
          </p:cNvPr>
          <p:cNvSpPr txBox="1"/>
          <p:nvPr/>
        </p:nvSpPr>
        <p:spPr>
          <a:xfrm>
            <a:off x="515937" y="2640945"/>
            <a:ext cx="6135586" cy="339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342900" indent="-342900" algn="l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精简指令集计算机</a:t>
            </a:r>
            <a:r>
              <a:rPr lang="zh-CN" altLang="en-US" sz="2200" kern="0" dirty="0">
                <a:latin typeface="+mn-ea"/>
              </a:rPr>
              <a:t>（</a:t>
            </a:r>
            <a:r>
              <a:rPr lang="en-US" altLang="zh-CN" sz="2200" kern="0" dirty="0">
                <a:latin typeface="+mn-ea"/>
              </a:rPr>
              <a:t>Reduced Instruction Set Computer</a:t>
            </a:r>
            <a:r>
              <a:rPr lang="zh-CN" altLang="en-US" sz="2200" kern="0" dirty="0">
                <a:latin typeface="+mn-ea"/>
              </a:rPr>
              <a:t>），或简译为</a:t>
            </a:r>
            <a:r>
              <a:rPr lang="zh-CN" altLang="en-US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精简指令集</a:t>
            </a:r>
            <a:r>
              <a:rPr lang="zh-CN" altLang="en-US" sz="2200" kern="0" dirty="0">
                <a:latin typeface="+mn-ea"/>
              </a:rPr>
              <a:t>。</a:t>
            </a:r>
            <a:endParaRPr lang="en-US" altLang="zh-CN" sz="2200" kern="0" dirty="0">
              <a:latin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200" kern="0" dirty="0">
                <a:latin typeface="+mn-ea"/>
              </a:rPr>
              <a:t>其对指令数目和寻址方式都做了精简，使其实现更容易，指令并行执行程度更好，编译器的效率更高。目前常见的精简指令集微处理器包括</a:t>
            </a:r>
            <a:r>
              <a:rPr lang="en-US" altLang="zh-CN" sz="2200" kern="0" dirty="0">
                <a:latin typeface="+mn-ea"/>
              </a:rPr>
              <a:t>DEC Alpha</a:t>
            </a:r>
            <a:r>
              <a:rPr lang="zh-CN" altLang="en-US" sz="2200" kern="0" dirty="0">
                <a:latin typeface="+mn-ea"/>
              </a:rPr>
              <a:t>、</a:t>
            </a:r>
            <a:r>
              <a:rPr lang="en-US" altLang="zh-CN" sz="2200" kern="0" dirty="0">
                <a:latin typeface="+mn-ea"/>
              </a:rPr>
              <a:t>ARC</a:t>
            </a:r>
            <a:r>
              <a:rPr lang="zh-CN" altLang="en-US" sz="2200" kern="0" dirty="0">
                <a:latin typeface="+mn-ea"/>
              </a:rPr>
              <a:t>、</a:t>
            </a:r>
            <a:r>
              <a:rPr lang="en-US" altLang="zh-CN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ARM</a:t>
            </a:r>
            <a:r>
              <a:rPr lang="zh-CN" altLang="en-US" sz="2200" kern="0" dirty="0">
                <a:latin typeface="+mn-ea"/>
              </a:rPr>
              <a:t>、</a:t>
            </a:r>
            <a:r>
              <a:rPr lang="en-US" altLang="zh-CN" sz="2200" kern="0" dirty="0">
                <a:latin typeface="+mn-ea"/>
              </a:rPr>
              <a:t>AVR</a:t>
            </a:r>
            <a:r>
              <a:rPr lang="zh-CN" altLang="en-US" sz="2200" kern="0" dirty="0">
                <a:latin typeface="+mn-ea"/>
              </a:rPr>
              <a:t>、</a:t>
            </a:r>
            <a:r>
              <a:rPr lang="en-US" altLang="zh-CN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MIPS</a:t>
            </a:r>
            <a:r>
              <a:rPr lang="zh-CN" altLang="en-US" sz="2200" kern="0" dirty="0">
                <a:latin typeface="+mn-ea"/>
              </a:rPr>
              <a:t>、</a:t>
            </a:r>
            <a:r>
              <a:rPr lang="en-US" altLang="zh-CN" sz="2200" kern="0" dirty="0">
                <a:latin typeface="+mn-ea"/>
              </a:rPr>
              <a:t>PA-RISC</a:t>
            </a:r>
            <a:r>
              <a:rPr lang="zh-CN" altLang="en-US" sz="2200" kern="0" dirty="0">
                <a:latin typeface="+mn-ea"/>
              </a:rPr>
              <a:t>、</a:t>
            </a:r>
            <a:r>
              <a:rPr lang="en-US" altLang="zh-CN" sz="2200" kern="0" dirty="0">
                <a:latin typeface="+mn-ea"/>
              </a:rPr>
              <a:t>Power ISA</a:t>
            </a:r>
            <a:r>
              <a:rPr lang="zh-CN" altLang="en-US" sz="2200" kern="0" dirty="0">
                <a:latin typeface="+mn-ea"/>
              </a:rPr>
              <a:t>（包括</a:t>
            </a:r>
            <a:r>
              <a:rPr lang="en-US" altLang="zh-CN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PowerPC</a:t>
            </a:r>
            <a:r>
              <a:rPr lang="zh-CN" altLang="en-US" sz="2200" kern="0" dirty="0">
                <a:latin typeface="+mn-ea"/>
              </a:rPr>
              <a:t>、</a:t>
            </a:r>
            <a:r>
              <a:rPr lang="en-US" altLang="zh-CN" sz="2200" kern="0" dirty="0" err="1">
                <a:latin typeface="+mn-ea"/>
              </a:rPr>
              <a:t>PowerXCell</a:t>
            </a:r>
            <a:r>
              <a:rPr lang="zh-CN" altLang="en-US" sz="2200" kern="0" dirty="0">
                <a:latin typeface="+mn-ea"/>
              </a:rPr>
              <a:t>）、</a:t>
            </a:r>
            <a:r>
              <a:rPr lang="en-US" altLang="zh-CN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RISC-V</a:t>
            </a:r>
            <a:r>
              <a:rPr lang="zh-CN" altLang="en-US" sz="2200" kern="0" dirty="0">
                <a:latin typeface="+mn-ea"/>
              </a:rPr>
              <a:t>和</a:t>
            </a:r>
            <a:r>
              <a:rPr lang="en-US" altLang="zh-CN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SPARC</a:t>
            </a:r>
            <a:r>
              <a:rPr lang="zh-CN" altLang="en-US" sz="2200" kern="0" dirty="0">
                <a:latin typeface="+mn-ea"/>
              </a:rPr>
              <a:t>等。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57F5AB0-64FE-4D2F-8B2E-5765B163A1B6}"/>
              </a:ext>
            </a:extLst>
          </p:cNvPr>
          <p:cNvSpPr txBox="1"/>
          <p:nvPr/>
        </p:nvSpPr>
        <p:spPr>
          <a:xfrm>
            <a:off x="7093586" y="2115742"/>
            <a:ext cx="93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特点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715A0E-5C44-43F1-9DD6-721CCDCAB5EF}"/>
              </a:ext>
            </a:extLst>
          </p:cNvPr>
          <p:cNvSpPr txBox="1"/>
          <p:nvPr/>
        </p:nvSpPr>
        <p:spPr>
          <a:xfrm>
            <a:off x="7501604" y="2676475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单周期的执行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7E18547-111E-45B0-AF35-32ED77D73BA1}"/>
              </a:ext>
            </a:extLst>
          </p:cNvPr>
          <p:cNvCxnSpPr>
            <a:cxnSpLocks/>
          </p:cNvCxnSpPr>
          <p:nvPr/>
        </p:nvCxnSpPr>
        <p:spPr>
          <a:xfrm>
            <a:off x="7271354" y="2642945"/>
            <a:ext cx="0" cy="3707055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alpha val="0"/>
                  </a:schemeClr>
                </a:gs>
                <a:gs pos="25000">
                  <a:schemeClr val="accent1"/>
                </a:gs>
                <a:gs pos="75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892C60C-CEC3-4980-AE3A-1412E0ED31B7}"/>
              </a:ext>
            </a:extLst>
          </p:cNvPr>
          <p:cNvGrpSpPr/>
          <p:nvPr/>
        </p:nvGrpSpPr>
        <p:grpSpPr>
          <a:xfrm>
            <a:off x="7163354" y="2808893"/>
            <a:ext cx="216000" cy="216000"/>
            <a:chOff x="7383780" y="2788358"/>
            <a:chExt cx="216000" cy="216000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97CAF49-96FD-42C2-8C94-2A1185B87242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AD94F59-2C5E-498F-9301-79223ADAD140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FB88137C-05B0-42E7-9844-750E99CF05BD}"/>
              </a:ext>
            </a:extLst>
          </p:cNvPr>
          <p:cNvSpPr txBox="1"/>
          <p:nvPr/>
        </p:nvSpPr>
        <p:spPr>
          <a:xfrm>
            <a:off x="7501604" y="3306903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采用高效的流水线操作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AD6EE8E-2092-46BC-BC3B-2ACA062C262A}"/>
              </a:ext>
            </a:extLst>
          </p:cNvPr>
          <p:cNvGrpSpPr/>
          <p:nvPr/>
        </p:nvGrpSpPr>
        <p:grpSpPr>
          <a:xfrm>
            <a:off x="7163354" y="3429262"/>
            <a:ext cx="216000" cy="216000"/>
            <a:chOff x="7383780" y="2788358"/>
            <a:chExt cx="216000" cy="21600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8029B77-373E-4D3B-828B-8E0B99349C2D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7E7D280-8059-468F-A83E-EBBFA576D2BB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8757893F-2AC8-4444-AFA5-3B2DDC7FAB48}"/>
              </a:ext>
            </a:extLst>
          </p:cNvPr>
          <p:cNvSpPr txBox="1"/>
          <p:nvPr/>
        </p:nvSpPr>
        <p:spPr>
          <a:xfrm>
            <a:off x="7501604" y="3925762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无微代码的硬连线控制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A178492-251C-49F2-8784-8094A6D4BCC4}"/>
              </a:ext>
            </a:extLst>
          </p:cNvPr>
          <p:cNvGrpSpPr/>
          <p:nvPr/>
        </p:nvGrpSpPr>
        <p:grpSpPr>
          <a:xfrm>
            <a:off x="7163354" y="4061978"/>
            <a:ext cx="216000" cy="216000"/>
            <a:chOff x="7383780" y="2788358"/>
            <a:chExt cx="216000" cy="2160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62C0BB9-DCA6-490B-9D06-58217AB6E0B1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235DC12-582A-46F4-AAC5-10DC9DD93F0D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CB827C4-9ED6-4ABA-B0F7-87E9F5957385}"/>
              </a:ext>
            </a:extLst>
          </p:cNvPr>
          <p:cNvSpPr txBox="1"/>
          <p:nvPr/>
        </p:nvSpPr>
        <p:spPr>
          <a:xfrm>
            <a:off x="7501604" y="4543821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指令格式的规格化和简单化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F19B9A09-E675-4CF8-A083-309694C90F71}"/>
              </a:ext>
            </a:extLst>
          </p:cNvPr>
          <p:cNvGrpSpPr/>
          <p:nvPr/>
        </p:nvGrpSpPr>
        <p:grpSpPr>
          <a:xfrm>
            <a:off x="7163354" y="4676239"/>
            <a:ext cx="216000" cy="216000"/>
            <a:chOff x="7383780" y="2788358"/>
            <a:chExt cx="216000" cy="216000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269AC161-ECD2-4881-B836-6EE2FEE15509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79788084-F91C-4CD6-941E-D8C216E8176F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7822B184-D005-482B-B62F-8CCA9AAF8393}"/>
              </a:ext>
            </a:extLst>
          </p:cNvPr>
          <p:cNvSpPr txBox="1"/>
          <p:nvPr/>
        </p:nvSpPr>
        <p:spPr>
          <a:xfrm>
            <a:off x="7501604" y="5174249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采用面向寄存器堆的指令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EE6A985-420A-4C4F-8751-742390D64BF4}"/>
              </a:ext>
            </a:extLst>
          </p:cNvPr>
          <p:cNvGrpSpPr/>
          <p:nvPr/>
        </p:nvGrpSpPr>
        <p:grpSpPr>
          <a:xfrm>
            <a:off x="7163354" y="5296608"/>
            <a:ext cx="216000" cy="216000"/>
            <a:chOff x="7383780" y="2788358"/>
            <a:chExt cx="216000" cy="216000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679F6B4-6DE6-4476-91B4-347392B279D0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29FBB350-B258-4217-9F06-DAB71A25C9A8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C3E1C4FF-93CC-4937-A299-7F83312058F7}"/>
              </a:ext>
            </a:extLst>
          </p:cNvPr>
          <p:cNvSpPr txBox="1"/>
          <p:nvPr/>
        </p:nvSpPr>
        <p:spPr>
          <a:xfrm>
            <a:off x="7501604" y="5793108"/>
            <a:ext cx="4309396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采用装入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/</a:t>
            </a: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存储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(Load/Store)</a:t>
            </a: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指令结构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3FD15E5-8CBB-4896-9974-B0D11D930B37}"/>
              </a:ext>
            </a:extLst>
          </p:cNvPr>
          <p:cNvGrpSpPr/>
          <p:nvPr/>
        </p:nvGrpSpPr>
        <p:grpSpPr>
          <a:xfrm>
            <a:off x="7163354" y="5929324"/>
            <a:ext cx="216000" cy="216000"/>
            <a:chOff x="7383780" y="2788358"/>
            <a:chExt cx="216000" cy="216000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298BB37B-ACFB-4468-BCE8-91E87807A11A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E1608CCD-BFD9-4804-A1A2-71FDC0CB7AEC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038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41" grpId="0"/>
      <p:bldP spid="42" grpId="0"/>
      <p:bldP spid="48" grpId="0"/>
      <p:bldP spid="52" grpId="0"/>
      <p:bldP spid="87" grpId="0"/>
      <p:bldP spid="91" grpId="0"/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92B72D0B-E784-4395-9788-04D862A3D2B6}"/>
              </a:ext>
            </a:extLst>
          </p:cNvPr>
          <p:cNvGrpSpPr/>
          <p:nvPr/>
        </p:nvGrpSpPr>
        <p:grpSpPr>
          <a:xfrm>
            <a:off x="1760656" y="2855427"/>
            <a:ext cx="3963160" cy="1855032"/>
            <a:chOff x="6525925" y="3458153"/>
            <a:chExt cx="3091876" cy="540000"/>
          </a:xfrm>
        </p:grpSpPr>
        <p:sp>
          <p:nvSpPr>
            <p:cNvPr id="44" name="矩形: 对角圆角 43">
              <a:extLst>
                <a:ext uri="{FF2B5EF4-FFF2-40B4-BE49-F238E27FC236}">
                  <a16:creationId xmlns:a16="http://schemas.microsoft.com/office/drawing/2014/main" id="{3C98B88D-C516-444E-857A-7BAA49E427C7}"/>
                </a:ext>
              </a:extLst>
            </p:cNvPr>
            <p:cNvSpPr/>
            <p:nvPr/>
          </p:nvSpPr>
          <p:spPr>
            <a:xfrm flipV="1">
              <a:off x="6525925" y="3458153"/>
              <a:ext cx="3091876" cy="540000"/>
            </a:xfrm>
            <a:prstGeom prst="round2DiagRect">
              <a:avLst>
                <a:gd name="adj1" fmla="val 32619"/>
                <a:gd name="adj2" fmla="val 0"/>
              </a:avLst>
            </a:prstGeom>
            <a:gradFill>
              <a:gsLst>
                <a:gs pos="20000">
                  <a:srgbClr val="DEE1E6">
                    <a:alpha val="64000"/>
                  </a:srgbClr>
                </a:gs>
                <a:gs pos="88000">
                  <a:srgbClr val="DEE1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BAB10F6-F243-4906-8713-6AE95A4C9BA0}"/>
                </a:ext>
              </a:extLst>
            </p:cNvPr>
            <p:cNvSpPr txBox="1"/>
            <p:nvPr/>
          </p:nvSpPr>
          <p:spPr>
            <a:xfrm>
              <a:off x="6631862" y="3511519"/>
              <a:ext cx="2880000" cy="45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2"/>
                  </a:solidFill>
                  <a:latin typeface="+mn-ea"/>
                </a:rPr>
                <a:t>RISC-V ISA</a:t>
              </a: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完全开源，可以自由地用于任何目的，允许任何人设计、制造和销售相关的芯片和软件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424E8E9-8776-4111-BE32-2143A84A8DBF}"/>
              </a:ext>
            </a:extLst>
          </p:cNvPr>
          <p:cNvGrpSpPr/>
          <p:nvPr/>
        </p:nvGrpSpPr>
        <p:grpSpPr>
          <a:xfrm>
            <a:off x="6332392" y="2855427"/>
            <a:ext cx="3963160" cy="1855032"/>
            <a:chOff x="6525925" y="3458153"/>
            <a:chExt cx="3091876" cy="540000"/>
          </a:xfrm>
        </p:grpSpPr>
        <p:sp>
          <p:nvSpPr>
            <p:cNvPr id="47" name="矩形: 对角圆角 46">
              <a:extLst>
                <a:ext uri="{FF2B5EF4-FFF2-40B4-BE49-F238E27FC236}">
                  <a16:creationId xmlns:a16="http://schemas.microsoft.com/office/drawing/2014/main" id="{1DD41649-B4F0-4E2F-B6F9-6FC8ACC938CD}"/>
                </a:ext>
              </a:extLst>
            </p:cNvPr>
            <p:cNvSpPr/>
            <p:nvPr/>
          </p:nvSpPr>
          <p:spPr>
            <a:xfrm flipV="1">
              <a:off x="6525925" y="3458153"/>
              <a:ext cx="3091876" cy="540000"/>
            </a:xfrm>
            <a:prstGeom prst="round2DiagRect">
              <a:avLst>
                <a:gd name="adj1" fmla="val 32619"/>
                <a:gd name="adj2" fmla="val 0"/>
              </a:avLst>
            </a:prstGeom>
            <a:gradFill>
              <a:gsLst>
                <a:gs pos="20000">
                  <a:srgbClr val="DEE1E6">
                    <a:alpha val="64000"/>
                  </a:srgbClr>
                </a:gs>
                <a:gs pos="88000">
                  <a:srgbClr val="DEE1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7118A7C-CB5C-45B4-A2A2-1F3FBBCC6BE4}"/>
                </a:ext>
              </a:extLst>
            </p:cNvPr>
            <p:cNvSpPr txBox="1"/>
            <p:nvPr/>
          </p:nvSpPr>
          <p:spPr>
            <a:xfrm>
              <a:off x="6631862" y="3511519"/>
              <a:ext cx="2880000" cy="45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没有向后兼容的包袱，并克服了现有</a:t>
              </a:r>
              <a:r>
                <a:rPr lang="en-US" altLang="zh-CN" sz="2400" dirty="0">
                  <a:solidFill>
                    <a:schemeClr val="tx2"/>
                  </a:solidFill>
                  <a:latin typeface="+mn-ea"/>
                </a:rPr>
                <a:t>CPU ISA</a:t>
              </a:r>
              <a:r>
                <a:rPr lang="zh-CN" altLang="en-US" sz="2400" dirty="0">
                  <a:solidFill>
                    <a:schemeClr val="tx2"/>
                  </a:solidFill>
                  <a:latin typeface="+mn-ea"/>
                </a:rPr>
                <a:t>架构的许多缺点，真正具备后发优势。</a:t>
              </a:r>
              <a:endParaRPr lang="zh-CN" altLang="en-US" sz="2000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8" y="138573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RISC-V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7DB29E7-8D5D-4330-BEFF-4F44B5AF35BE}"/>
              </a:ext>
            </a:extLst>
          </p:cNvPr>
          <p:cNvGrpSpPr/>
          <p:nvPr/>
        </p:nvGrpSpPr>
        <p:grpSpPr>
          <a:xfrm>
            <a:off x="2163869" y="2792055"/>
            <a:ext cx="3559949" cy="842958"/>
            <a:chOff x="6525925" y="3458153"/>
            <a:chExt cx="3091876" cy="540000"/>
          </a:xfrm>
        </p:grpSpPr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6C9D8775-2884-4988-B457-587B90C95967}"/>
                </a:ext>
              </a:extLst>
            </p:cNvPr>
            <p:cNvSpPr/>
            <p:nvPr/>
          </p:nvSpPr>
          <p:spPr>
            <a:xfrm flipV="1">
              <a:off x="6525925" y="3458153"/>
              <a:ext cx="3091876" cy="540000"/>
            </a:xfrm>
            <a:prstGeom prst="round2DiagRect">
              <a:avLst>
                <a:gd name="adj1" fmla="val 32619"/>
                <a:gd name="adj2" fmla="val 0"/>
              </a:avLst>
            </a:prstGeom>
            <a:gradFill>
              <a:gsLst>
                <a:gs pos="20000">
                  <a:srgbClr val="DEE1E6">
                    <a:alpha val="64000"/>
                  </a:srgbClr>
                </a:gs>
                <a:gs pos="88000">
                  <a:srgbClr val="DEE1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0F7AEED-A7E7-408B-85DA-EF32C106A82C}"/>
                </a:ext>
              </a:extLst>
            </p:cNvPr>
            <p:cNvSpPr txBox="1"/>
            <p:nvPr/>
          </p:nvSpPr>
          <p:spPr>
            <a:xfrm>
              <a:off x="6631862" y="3511519"/>
              <a:ext cx="2880000" cy="45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X86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和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ARM 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架构为了向后兼容，架构极为复杂和冗繁</a:t>
              </a: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DF13F7B-E404-47DE-A3EB-7D10903C4832}"/>
              </a:ext>
            </a:extLst>
          </p:cNvPr>
          <p:cNvSpPr/>
          <p:nvPr/>
        </p:nvSpPr>
        <p:spPr>
          <a:xfrm>
            <a:off x="4849739" y="5472261"/>
            <a:ext cx="2492521" cy="787969"/>
          </a:xfrm>
          <a:prstGeom prst="roundRect">
            <a:avLst>
              <a:gd name="adj" fmla="val 16194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+mj-lt"/>
                <a:ea typeface="+mj-ea"/>
              </a:rPr>
              <a:t>RISC-V</a:t>
            </a:r>
            <a:endParaRPr lang="zh-CN" altLang="en-US" sz="3600" dirty="0">
              <a:latin typeface="+mj-lt"/>
              <a:ea typeface="+mj-ea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CAF02F3-72CC-40CE-B6F7-7F0D0DFD8218}"/>
              </a:ext>
            </a:extLst>
          </p:cNvPr>
          <p:cNvSpPr/>
          <p:nvPr/>
        </p:nvSpPr>
        <p:spPr>
          <a:xfrm>
            <a:off x="5899677" y="4782170"/>
            <a:ext cx="392644" cy="601000"/>
          </a:xfrm>
          <a:custGeom>
            <a:avLst/>
            <a:gdLst>
              <a:gd name="connsiteX0" fmla="*/ 256376 w 448465"/>
              <a:gd name="connsiteY0" fmla="*/ 13 h 686445"/>
              <a:gd name="connsiteX1" fmla="*/ 284865 w 448465"/>
              <a:gd name="connsiteY1" fmla="*/ 10151 h 686445"/>
              <a:gd name="connsiteX2" fmla="*/ 285708 w 448465"/>
              <a:gd name="connsiteY2" fmla="*/ 12603 h 686445"/>
              <a:gd name="connsiteX3" fmla="*/ 296979 w 448465"/>
              <a:gd name="connsiteY3" fmla="*/ 22444 h 686445"/>
              <a:gd name="connsiteX4" fmla="*/ 299190 w 448465"/>
              <a:gd name="connsiteY4" fmla="*/ 348863 h 686445"/>
              <a:gd name="connsiteX5" fmla="*/ 316856 w 448465"/>
              <a:gd name="connsiteY5" fmla="*/ 348401 h 686445"/>
              <a:gd name="connsiteX6" fmla="*/ 424929 w 448465"/>
              <a:gd name="connsiteY6" fmla="*/ 352293 h 686445"/>
              <a:gd name="connsiteX7" fmla="*/ 433681 w 448465"/>
              <a:gd name="connsiteY7" fmla="*/ 353781 h 686445"/>
              <a:gd name="connsiteX8" fmla="*/ 388679 w 448465"/>
              <a:gd name="connsiteY8" fmla="*/ 521785 h 686445"/>
              <a:gd name="connsiteX9" fmla="*/ 245373 w 448465"/>
              <a:gd name="connsiteY9" fmla="*/ 682731 h 686445"/>
              <a:gd name="connsiteX10" fmla="*/ 110526 w 448465"/>
              <a:gd name="connsiteY10" fmla="*/ 586473 h 686445"/>
              <a:gd name="connsiteX11" fmla="*/ 191 w 448465"/>
              <a:gd name="connsiteY11" fmla="*/ 369804 h 686445"/>
              <a:gd name="connsiteX12" fmla="*/ 24648 w 448465"/>
              <a:gd name="connsiteY12" fmla="*/ 352777 h 686445"/>
              <a:gd name="connsiteX13" fmla="*/ 35580 w 448465"/>
              <a:gd name="connsiteY13" fmla="*/ 350535 h 686445"/>
              <a:gd name="connsiteX14" fmla="*/ 140096 w 448465"/>
              <a:gd name="connsiteY14" fmla="*/ 355393 h 686445"/>
              <a:gd name="connsiteX15" fmla="*/ 125798 w 448465"/>
              <a:gd name="connsiteY15" fmla="*/ 29297 h 686445"/>
              <a:gd name="connsiteX16" fmla="*/ 129179 w 448465"/>
              <a:gd name="connsiteY16" fmla="*/ 19276 h 686445"/>
              <a:gd name="connsiteX17" fmla="*/ 140044 w 448465"/>
              <a:gd name="connsiteY17" fmla="*/ 7841 h 686445"/>
              <a:gd name="connsiteX18" fmla="*/ 223486 w 448465"/>
              <a:gd name="connsiteY18" fmla="*/ 1427 h 686445"/>
              <a:gd name="connsiteX19" fmla="*/ 256376 w 448465"/>
              <a:gd name="connsiteY19" fmla="*/ 13 h 6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8465" h="686445">
                <a:moveTo>
                  <a:pt x="256376" y="13"/>
                </a:moveTo>
                <a:cubicBezTo>
                  <a:pt x="268638" y="191"/>
                  <a:pt x="280165" y="2295"/>
                  <a:pt x="284865" y="10151"/>
                </a:cubicBezTo>
                <a:cubicBezTo>
                  <a:pt x="284978" y="11132"/>
                  <a:pt x="285594" y="11621"/>
                  <a:pt x="285708" y="12603"/>
                </a:cubicBezTo>
                <a:cubicBezTo>
                  <a:pt x="290853" y="13011"/>
                  <a:pt x="294755" y="16109"/>
                  <a:pt x="296979" y="22444"/>
                </a:cubicBezTo>
                <a:cubicBezTo>
                  <a:pt x="330116" y="125212"/>
                  <a:pt x="296936" y="241639"/>
                  <a:pt x="299190" y="348863"/>
                </a:cubicBezTo>
                <a:cubicBezTo>
                  <a:pt x="304770" y="348723"/>
                  <a:pt x="311277" y="348540"/>
                  <a:pt x="316856" y="348401"/>
                </a:cubicBezTo>
                <a:cubicBezTo>
                  <a:pt x="348247" y="347802"/>
                  <a:pt x="395287" y="337897"/>
                  <a:pt x="424929" y="352293"/>
                </a:cubicBezTo>
                <a:cubicBezTo>
                  <a:pt x="428308" y="351410"/>
                  <a:pt x="431490" y="352041"/>
                  <a:pt x="433681" y="353781"/>
                </a:cubicBezTo>
                <a:cubicBezTo>
                  <a:pt x="478815" y="388726"/>
                  <a:pt x="408017" y="491667"/>
                  <a:pt x="388679" y="521785"/>
                </a:cubicBezTo>
                <a:cubicBezTo>
                  <a:pt x="355140" y="574287"/>
                  <a:pt x="307535" y="658418"/>
                  <a:pt x="245373" y="682731"/>
                </a:cubicBezTo>
                <a:cubicBezTo>
                  <a:pt x="189599" y="704761"/>
                  <a:pt x="136089" y="623154"/>
                  <a:pt x="110526" y="586473"/>
                </a:cubicBezTo>
                <a:cubicBezTo>
                  <a:pt x="66816" y="524573"/>
                  <a:pt x="13144" y="446403"/>
                  <a:pt x="191" y="369804"/>
                </a:cubicBezTo>
                <a:cubicBezTo>
                  <a:pt x="-2032" y="354330"/>
                  <a:pt x="15749" y="345712"/>
                  <a:pt x="24648" y="352777"/>
                </a:cubicBezTo>
                <a:cubicBezTo>
                  <a:pt x="28037" y="350899"/>
                  <a:pt x="31416" y="350016"/>
                  <a:pt x="35580" y="350535"/>
                </a:cubicBezTo>
                <a:cubicBezTo>
                  <a:pt x="70132" y="355233"/>
                  <a:pt x="105143" y="355838"/>
                  <a:pt x="140096" y="355393"/>
                </a:cubicBezTo>
                <a:cubicBezTo>
                  <a:pt x="144162" y="245831"/>
                  <a:pt x="129275" y="138495"/>
                  <a:pt x="125798" y="29297"/>
                </a:cubicBezTo>
                <a:cubicBezTo>
                  <a:pt x="125276" y="25316"/>
                  <a:pt x="126954" y="22078"/>
                  <a:pt x="129179" y="19276"/>
                </a:cubicBezTo>
                <a:cubicBezTo>
                  <a:pt x="130014" y="13586"/>
                  <a:pt x="133108" y="9689"/>
                  <a:pt x="140044" y="7841"/>
                </a:cubicBezTo>
                <a:cubicBezTo>
                  <a:pt x="167252" y="2250"/>
                  <a:pt x="195643" y="2056"/>
                  <a:pt x="223486" y="1427"/>
                </a:cubicBezTo>
                <a:cubicBezTo>
                  <a:pt x="231121" y="1582"/>
                  <a:pt x="244115" y="-165"/>
                  <a:pt x="256376" y="13"/>
                </a:cubicBezTo>
                <a:close/>
              </a:path>
            </a:pathLst>
          </a:custGeom>
          <a:gradFill>
            <a:gsLst>
              <a:gs pos="25000">
                <a:schemeClr val="accent4"/>
              </a:gs>
              <a:gs pos="100000">
                <a:schemeClr val="accent1">
                  <a:alpha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97D6A50-3811-4AFB-84A6-1A51E1ACD796}"/>
              </a:ext>
            </a:extLst>
          </p:cNvPr>
          <p:cNvGrpSpPr/>
          <p:nvPr/>
        </p:nvGrpSpPr>
        <p:grpSpPr>
          <a:xfrm>
            <a:off x="6414298" y="3967367"/>
            <a:ext cx="3963161" cy="842958"/>
            <a:chOff x="6525924" y="3458152"/>
            <a:chExt cx="3091876" cy="540000"/>
          </a:xfrm>
        </p:grpSpPr>
        <p:sp>
          <p:nvSpPr>
            <p:cNvPr id="29" name="矩形: 对角圆角 28">
              <a:extLst>
                <a:ext uri="{FF2B5EF4-FFF2-40B4-BE49-F238E27FC236}">
                  <a16:creationId xmlns:a16="http://schemas.microsoft.com/office/drawing/2014/main" id="{9B795D58-C790-42B6-B6A2-FFB7103B3CFA}"/>
                </a:ext>
              </a:extLst>
            </p:cNvPr>
            <p:cNvSpPr/>
            <p:nvPr/>
          </p:nvSpPr>
          <p:spPr>
            <a:xfrm flipV="1">
              <a:off x="6525924" y="3458152"/>
              <a:ext cx="3091876" cy="540000"/>
            </a:xfrm>
            <a:prstGeom prst="round2DiagRect">
              <a:avLst>
                <a:gd name="adj1" fmla="val 32619"/>
                <a:gd name="adj2" fmla="val 0"/>
              </a:avLst>
            </a:prstGeom>
            <a:gradFill>
              <a:gsLst>
                <a:gs pos="20000">
                  <a:srgbClr val="DEE1E6">
                    <a:alpha val="64000"/>
                  </a:srgbClr>
                </a:gs>
                <a:gs pos="88000">
                  <a:srgbClr val="DEE1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31798D5-2EDC-46AB-90B4-36974D654C4C}"/>
                </a:ext>
              </a:extLst>
            </p:cNvPr>
            <p:cNvSpPr txBox="1"/>
            <p:nvPr/>
          </p:nvSpPr>
          <p:spPr>
            <a:xfrm>
              <a:off x="6621405" y="3528099"/>
              <a:ext cx="2996395" cy="45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需要一个行业认可的、高品质的、开放的、免费的指令标准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0CFAC5F-E75B-4083-9149-379341B92B1F}"/>
              </a:ext>
            </a:extLst>
          </p:cNvPr>
          <p:cNvSpPr txBox="1"/>
          <p:nvPr/>
        </p:nvSpPr>
        <p:spPr>
          <a:xfrm>
            <a:off x="515936" y="2115742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推出</a:t>
            </a: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RISC-V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的源动力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F812C1D-2795-475E-9FEC-7B59689E281A}"/>
              </a:ext>
            </a:extLst>
          </p:cNvPr>
          <p:cNvGrpSpPr/>
          <p:nvPr/>
        </p:nvGrpSpPr>
        <p:grpSpPr>
          <a:xfrm>
            <a:off x="2163869" y="3968074"/>
            <a:ext cx="3559949" cy="842958"/>
            <a:chOff x="6525925" y="3458153"/>
            <a:chExt cx="3091876" cy="540000"/>
          </a:xfrm>
        </p:grpSpPr>
        <p:sp>
          <p:nvSpPr>
            <p:cNvPr id="38" name="矩形: 对角圆角 37">
              <a:extLst>
                <a:ext uri="{FF2B5EF4-FFF2-40B4-BE49-F238E27FC236}">
                  <a16:creationId xmlns:a16="http://schemas.microsoft.com/office/drawing/2014/main" id="{3D52A335-DE3E-4E7C-8A1C-E8EE56820F9E}"/>
                </a:ext>
              </a:extLst>
            </p:cNvPr>
            <p:cNvSpPr/>
            <p:nvPr/>
          </p:nvSpPr>
          <p:spPr>
            <a:xfrm flipV="1">
              <a:off x="6525925" y="3458153"/>
              <a:ext cx="3091876" cy="540000"/>
            </a:xfrm>
            <a:prstGeom prst="round2DiagRect">
              <a:avLst>
                <a:gd name="adj1" fmla="val 32619"/>
                <a:gd name="adj2" fmla="val 0"/>
              </a:avLst>
            </a:prstGeom>
            <a:gradFill>
              <a:gsLst>
                <a:gs pos="20000">
                  <a:srgbClr val="DEE1E6">
                    <a:alpha val="64000"/>
                  </a:srgbClr>
                </a:gs>
                <a:gs pos="88000">
                  <a:srgbClr val="DEE1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841C718-C233-49DC-A6E4-E5E918432291}"/>
                </a:ext>
              </a:extLst>
            </p:cNvPr>
            <p:cNvSpPr txBox="1"/>
            <p:nvPr/>
          </p:nvSpPr>
          <p:spPr>
            <a:xfrm>
              <a:off x="6631862" y="3511519"/>
              <a:ext cx="2880000" cy="45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研发生产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X86/ARM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的芯片需要高昂的专利和授权费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BACC2B3-F087-4BF2-BC0B-6DDF5483FDC0}"/>
              </a:ext>
            </a:extLst>
          </p:cNvPr>
          <p:cNvGrpSpPr/>
          <p:nvPr/>
        </p:nvGrpSpPr>
        <p:grpSpPr>
          <a:xfrm>
            <a:off x="6414300" y="2792055"/>
            <a:ext cx="3963159" cy="842958"/>
            <a:chOff x="6525925" y="3458153"/>
            <a:chExt cx="3091876" cy="540000"/>
          </a:xfrm>
        </p:grpSpPr>
        <p:sp>
          <p:nvSpPr>
            <p:cNvPr id="41" name="矩形: 对角圆角 40">
              <a:extLst>
                <a:ext uri="{FF2B5EF4-FFF2-40B4-BE49-F238E27FC236}">
                  <a16:creationId xmlns:a16="http://schemas.microsoft.com/office/drawing/2014/main" id="{AF782271-3E7C-4A41-83A6-20BFEAEA9505}"/>
                </a:ext>
              </a:extLst>
            </p:cNvPr>
            <p:cNvSpPr/>
            <p:nvPr/>
          </p:nvSpPr>
          <p:spPr>
            <a:xfrm flipV="1">
              <a:off x="6525925" y="3458153"/>
              <a:ext cx="3091876" cy="540000"/>
            </a:xfrm>
            <a:prstGeom prst="round2DiagRect">
              <a:avLst>
                <a:gd name="adj1" fmla="val 32619"/>
                <a:gd name="adj2" fmla="val 0"/>
              </a:avLst>
            </a:prstGeom>
            <a:gradFill>
              <a:gsLst>
                <a:gs pos="20000">
                  <a:srgbClr val="DEE1E6">
                    <a:alpha val="64000"/>
                  </a:srgbClr>
                </a:gs>
                <a:gs pos="88000">
                  <a:srgbClr val="DEE1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9B6C64B-F9B0-49BE-9451-49E9C39E3F52}"/>
                </a:ext>
              </a:extLst>
            </p:cNvPr>
            <p:cNvSpPr txBox="1"/>
            <p:nvPr/>
          </p:nvSpPr>
          <p:spPr>
            <a:xfrm>
              <a:off x="6631862" y="3511519"/>
              <a:ext cx="2880000" cy="45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X86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和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ARM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为非开源系统，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RTL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的代码无法获得或不能修改。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6489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5937" y="2640945"/>
            <a:ext cx="7560126" cy="324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342900" indent="-342900" algn="l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kern="0" dirty="0">
                <a:latin typeface="+mn-ea"/>
              </a:rPr>
              <a:t>RISC-V</a:t>
            </a:r>
            <a:r>
              <a:rPr lang="zh-CN" altLang="en-US" sz="2400" kern="0" dirty="0">
                <a:latin typeface="+mn-ea"/>
              </a:rPr>
              <a:t>是一个基于</a:t>
            </a:r>
            <a:r>
              <a:rPr lang="zh-CN" alt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精简指令集</a:t>
            </a:r>
            <a:r>
              <a:rPr lang="zh-CN" altLang="en-US" sz="2400" kern="0" dirty="0">
                <a:latin typeface="+mn-ea"/>
              </a:rPr>
              <a:t>（</a:t>
            </a:r>
            <a:r>
              <a:rPr lang="en-US" altLang="zh-CN" sz="2400" kern="0" dirty="0">
                <a:latin typeface="+mn-ea"/>
              </a:rPr>
              <a:t>RISC</a:t>
            </a:r>
            <a:r>
              <a:rPr lang="zh-CN" altLang="en-US" sz="2400" kern="0" dirty="0">
                <a:latin typeface="+mn-ea"/>
              </a:rPr>
              <a:t>）原则的</a:t>
            </a:r>
            <a:r>
              <a:rPr lang="zh-CN" altLang="en-US" sz="2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开源指令集架构</a:t>
            </a:r>
            <a:r>
              <a:rPr lang="zh-CN" altLang="en-US" sz="2400" kern="0" dirty="0">
                <a:latin typeface="+mn-ea"/>
              </a:rPr>
              <a:t>（</a:t>
            </a:r>
            <a:r>
              <a:rPr lang="en-US" altLang="zh-CN" sz="2400" kern="0" dirty="0">
                <a:latin typeface="+mn-ea"/>
              </a:rPr>
              <a:t>ISA</a:t>
            </a:r>
            <a:r>
              <a:rPr lang="zh-CN" altLang="en-US" sz="2400" kern="0" dirty="0">
                <a:latin typeface="+mn-ea"/>
              </a:rPr>
              <a:t>）。</a:t>
            </a:r>
            <a:r>
              <a:rPr lang="en-US" altLang="zh-CN" sz="2400" kern="0" dirty="0">
                <a:latin typeface="+mn-ea"/>
              </a:rPr>
              <a:t>V</a:t>
            </a:r>
            <a:r>
              <a:rPr lang="zh-CN" altLang="en-US" sz="2400" kern="0" dirty="0">
                <a:latin typeface="+mn-ea"/>
              </a:rPr>
              <a:t>表示为第五代</a:t>
            </a:r>
            <a:r>
              <a:rPr lang="en-US" altLang="zh-CN" sz="2400" kern="0" dirty="0">
                <a:latin typeface="+mn-ea"/>
              </a:rPr>
              <a:t>RISC(</a:t>
            </a:r>
            <a:r>
              <a:rPr lang="zh-CN" altLang="en-US" sz="2400" kern="0" dirty="0">
                <a:latin typeface="+mn-ea"/>
              </a:rPr>
              <a:t>精简指令集计算机</a:t>
            </a:r>
            <a:r>
              <a:rPr lang="en-US" altLang="zh-CN" sz="2400" kern="0" dirty="0">
                <a:latin typeface="+mn-ea"/>
              </a:rPr>
              <a:t>),</a:t>
            </a:r>
            <a:r>
              <a:rPr lang="zh-CN" altLang="en-US" sz="2400" kern="0" dirty="0">
                <a:latin typeface="+mn-ea"/>
              </a:rPr>
              <a:t>表示此前已经四代</a:t>
            </a:r>
            <a:r>
              <a:rPr lang="en-US" altLang="zh-CN" sz="2400" kern="0" dirty="0">
                <a:latin typeface="+mn-ea"/>
              </a:rPr>
              <a:t>RISC</a:t>
            </a:r>
            <a:r>
              <a:rPr lang="zh-CN" altLang="en-US" sz="2400" kern="0" dirty="0">
                <a:latin typeface="+mn-ea"/>
              </a:rPr>
              <a:t>处理器原型芯片。</a:t>
            </a:r>
            <a:endParaRPr lang="en-US" altLang="zh-CN" sz="2400" kern="0" dirty="0">
              <a:latin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/>
              <a:t>RISC-V</a:t>
            </a:r>
            <a:r>
              <a:rPr lang="zh-CN" altLang="en-US" sz="2400" dirty="0"/>
              <a:t>架构是由美国加州大学伯克利分校的</a:t>
            </a:r>
            <a:r>
              <a:rPr lang="en-US" altLang="zh-CN" sz="2400" dirty="0"/>
              <a:t>Krste </a:t>
            </a:r>
            <a:r>
              <a:rPr lang="en-US" altLang="zh-CN" sz="2400" dirty="0" err="1"/>
              <a:t>Asanovic</a:t>
            </a:r>
            <a:r>
              <a:rPr lang="en-US" altLang="zh-CN" sz="2400" dirty="0"/>
              <a:t> </a:t>
            </a:r>
            <a:r>
              <a:rPr lang="zh-CN" altLang="en-US" sz="2400" dirty="0"/>
              <a:t>教授带领他的两个学生</a:t>
            </a:r>
            <a:r>
              <a:rPr lang="en-US" altLang="zh-CN" sz="2400" dirty="0"/>
              <a:t>Andrew Waterman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Yunsup</a:t>
            </a:r>
            <a:r>
              <a:rPr lang="en-US" altLang="zh-CN" sz="2400" dirty="0"/>
              <a:t> Lee </a:t>
            </a:r>
            <a:r>
              <a:rPr lang="zh-CN" altLang="en-US" sz="2400" dirty="0"/>
              <a:t>于</a:t>
            </a:r>
            <a:r>
              <a:rPr lang="en-US" altLang="zh-CN" sz="2400" dirty="0"/>
              <a:t>2010</a:t>
            </a:r>
            <a:r>
              <a:rPr lang="zh-CN" altLang="en-US" sz="2400" dirty="0"/>
              <a:t>年发明的开源</a:t>
            </a:r>
            <a:r>
              <a:rPr lang="zh-CN" altLang="en-US" sz="2400" kern="0" dirty="0">
                <a:latin typeface="+mn-ea"/>
              </a:rPr>
              <a:t>指令集，并得到图灵奖获得者</a:t>
            </a:r>
            <a:r>
              <a:rPr lang="en-US" altLang="zh-CN" sz="2400" kern="0" dirty="0">
                <a:latin typeface="+mn-ea"/>
              </a:rPr>
              <a:t>David Patterson</a:t>
            </a:r>
            <a:r>
              <a:rPr lang="zh-CN" altLang="en-US" sz="2400" kern="0" dirty="0">
                <a:latin typeface="+mn-ea"/>
              </a:rPr>
              <a:t>教授的帮助和支持。</a:t>
            </a:r>
            <a:endParaRPr lang="en-US" altLang="zh-CN" sz="2400" kern="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8" y="138573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RISC-V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62CA6CF-3C85-4244-AAC8-009549B137F0}"/>
              </a:ext>
            </a:extLst>
          </p:cNvPr>
          <p:cNvSpPr txBox="1"/>
          <p:nvPr/>
        </p:nvSpPr>
        <p:spPr>
          <a:xfrm>
            <a:off x="515936" y="2115742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简介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C1406CC-C275-4926-9A5C-F95CFB073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3345"/>
          <a:stretch/>
        </p:blipFill>
        <p:spPr>
          <a:xfrm>
            <a:off x="9371957" y="3017936"/>
            <a:ext cx="1260000" cy="1259204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58EED318-EA1C-4CC6-95A2-168909154C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982"/>
          <a:stretch/>
        </p:blipFill>
        <p:spPr>
          <a:xfrm>
            <a:off x="8201957" y="4696899"/>
            <a:ext cx="3600000" cy="7779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DC67E4-AFA9-46F6-A5F7-6D4AD6B06BEA}"/>
              </a:ext>
            </a:extLst>
          </p:cNvPr>
          <p:cNvSpPr txBox="1"/>
          <p:nvPr/>
        </p:nvSpPr>
        <p:spPr>
          <a:xfrm>
            <a:off x="8870106" y="5474879"/>
            <a:ext cx="226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图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1. RISC-V Logo</a:t>
            </a:r>
            <a:endParaRPr lang="zh-CN" altLang="en-US" sz="20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8" y="138573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RISC-V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FDC67E4-AFA9-46F6-A5F7-6D4AD6B06BEA}"/>
              </a:ext>
            </a:extLst>
          </p:cNvPr>
          <p:cNvSpPr txBox="1"/>
          <p:nvPr/>
        </p:nvSpPr>
        <p:spPr>
          <a:xfrm>
            <a:off x="3356664" y="6353145"/>
            <a:ext cx="435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图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2. RISC-V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处理器原型，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2013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年</a:t>
            </a:r>
            <a:r>
              <a:rPr lang="en-US" altLang="zh-CN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1</a:t>
            </a:r>
            <a:r>
              <a:rPr lang="zh-CN" altLang="en-US" sz="20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月</a:t>
            </a:r>
          </a:p>
        </p:txBody>
      </p:sp>
      <p:pic>
        <p:nvPicPr>
          <p:cNvPr id="5" name="图片 4" descr="人手里拿着纸&#10;&#10;低可信度描述已自动生成">
            <a:extLst>
              <a:ext uri="{FF2B5EF4-FFF2-40B4-BE49-F238E27FC236}">
                <a16:creationId xmlns:a16="http://schemas.microsoft.com/office/drawing/2014/main" id="{0D480301-8FA5-445D-8DB9-6814F44062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/>
          <a:stretch/>
        </p:blipFill>
        <p:spPr>
          <a:xfrm>
            <a:off x="2641616" y="1997062"/>
            <a:ext cx="5785072" cy="42656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904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1955C8-72F1-4513-A790-FCA123667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162" y="2999597"/>
            <a:ext cx="3568890" cy="16486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/>
              <a:t>RISC-V</a:t>
            </a:r>
          </a:p>
          <a:p>
            <a:pPr>
              <a:spcBef>
                <a:spcPts val="0"/>
              </a:spcBef>
            </a:pPr>
            <a:r>
              <a:rPr lang="zh-CN" altLang="en-US" dirty="0"/>
              <a:t>指令特点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E32A80-2D64-495D-91A6-ADCF0B310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0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RISC-V </a:t>
            </a:r>
            <a:r>
              <a:rPr lang="zh-CN" altLang="en-US" dirty="0"/>
              <a:t>指令特点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简洁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67077B0-55C0-4271-9C17-55DE5B7B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457" y="2129412"/>
            <a:ext cx="8879086" cy="44237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E6435B-026F-4F80-BC77-451F5C7DCE9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0268" y="2295967"/>
            <a:ext cx="1719927" cy="4940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57BB481-BCAF-4B80-B9EF-EA861B1E9EC4}"/>
              </a:ext>
            </a:extLst>
          </p:cNvPr>
          <p:cNvSpPr txBox="1"/>
          <p:nvPr/>
        </p:nvSpPr>
        <p:spPr>
          <a:xfrm>
            <a:off x="515936" y="2115742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RISC-V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的指令集手册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90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中文为主">
      <a:majorFont>
        <a:latin typeface="Roboto Black"/>
        <a:ea typeface="思源黑体 CN Bold"/>
        <a:cs typeface=""/>
      </a:majorFont>
      <a:minorFont>
        <a:latin typeface="Roboto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just">
          <a:lnSpc>
            <a:spcPct val="130000"/>
          </a:lnSpc>
          <a:defRPr sz="20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欧洲专利局">
      <a:dk1>
        <a:srgbClr val="000000"/>
      </a:dk1>
      <a:lt1>
        <a:srgbClr val="FFFFFF"/>
      </a:lt1>
      <a:dk2>
        <a:srgbClr val="0B2A43"/>
      </a:dk2>
      <a:lt2>
        <a:srgbClr val="404955"/>
      </a:lt2>
      <a:accent1>
        <a:srgbClr val="BE0F05"/>
      </a:accent1>
      <a:accent2>
        <a:srgbClr val="D62D04"/>
      </a:accent2>
      <a:accent3>
        <a:srgbClr val="CC4804"/>
      </a:accent3>
      <a:accent4>
        <a:srgbClr val="D60449"/>
      </a:accent4>
      <a:accent5>
        <a:srgbClr val="CC04AA"/>
      </a:accent5>
      <a:accent6>
        <a:srgbClr val="06BF4C"/>
      </a:accent6>
      <a:hlink>
        <a:srgbClr val="800A04"/>
      </a:hlink>
      <a:folHlink>
        <a:srgbClr val="400502"/>
      </a:folHlink>
    </a:clrScheme>
    <a:fontScheme name="苹方家族">
      <a:majorFont>
        <a:latin typeface="苹方 粗体"/>
        <a:ea typeface="苹方 粗体"/>
        <a:cs typeface=""/>
      </a:majorFont>
      <a:minorFont>
        <a:latin typeface="苹方 常规"/>
        <a:ea typeface="苹方 常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苹方家族">
      <a:majorFont>
        <a:latin typeface="苹方 粗体"/>
        <a:ea typeface="苹方 粗体"/>
        <a:cs typeface=""/>
      </a:majorFont>
      <a:minorFont>
        <a:latin typeface="苹方 常规"/>
        <a:ea typeface="苹方 常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5472</TotalTime>
  <Words>4408</Words>
  <Application>Microsoft Office PowerPoint</Application>
  <PresentationFormat>宽屏</PresentationFormat>
  <Paragraphs>262</Paragraphs>
  <Slides>30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Helvetica Neue</vt:lpstr>
      <vt:lpstr>思源黑体 CN Normal</vt:lpstr>
      <vt:lpstr>Verdana</vt:lpstr>
      <vt:lpstr>Open Sans</vt:lpstr>
      <vt:lpstr>Microsoft Yahei</vt:lpstr>
      <vt:lpstr>思源黑体 CN Bold</vt:lpstr>
      <vt:lpstr>Wingdings</vt:lpstr>
      <vt:lpstr>-apple-system</vt:lpstr>
      <vt:lpstr>Arial</vt:lpstr>
      <vt:lpstr>PingFangSC-Regular</vt:lpstr>
      <vt:lpstr>Times New Roman</vt:lpstr>
      <vt:lpstr>Roboto</vt:lpstr>
      <vt:lpstr>Roboto Black</vt:lpstr>
      <vt:lpstr>苹方 常规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严 昕宇</dc:creator>
  <cp:lastModifiedBy>严 昕宇</cp:lastModifiedBy>
  <cp:revision>10</cp:revision>
  <dcterms:created xsi:type="dcterms:W3CDTF">2021-12-24T07:52:33Z</dcterms:created>
  <dcterms:modified xsi:type="dcterms:W3CDTF">2022-03-30T10:37:01Z</dcterms:modified>
</cp:coreProperties>
</file>